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4"/>
  </p:notesMasterIdLst>
  <p:sldIdLst>
    <p:sldId id="256" r:id="rId2"/>
    <p:sldId id="257" r:id="rId3"/>
    <p:sldId id="280" r:id="rId4"/>
    <p:sldId id="278" r:id="rId5"/>
    <p:sldId id="277" r:id="rId6"/>
    <p:sldId id="260" r:id="rId7"/>
    <p:sldId id="261" r:id="rId8"/>
    <p:sldId id="281" r:id="rId9"/>
    <p:sldId id="268" r:id="rId10"/>
    <p:sldId id="269" r:id="rId11"/>
    <p:sldId id="284" r:id="rId12"/>
    <p:sldId id="274" r:id="rId13"/>
    <p:sldId id="270" r:id="rId14"/>
    <p:sldId id="283" r:id="rId15"/>
    <p:sldId id="276" r:id="rId16"/>
    <p:sldId id="271" r:id="rId17"/>
    <p:sldId id="273" r:id="rId18"/>
    <p:sldId id="263" r:id="rId19"/>
    <p:sldId id="275" r:id="rId20"/>
    <p:sldId id="282" r:id="rId21"/>
    <p:sldId id="279" r:id="rId22"/>
    <p:sldId id="262" r:id="rId23"/>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BB0"/>
    <a:srgbClr val="00446A"/>
    <a:srgbClr val="006E8D"/>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p:cViewPr varScale="1">
        <p:scale>
          <a:sx n="110" d="100"/>
          <a:sy n="110" d="100"/>
        </p:scale>
        <p:origin x="156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39885D-9C64-43F1-A612-3BC4562F48F1}"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B86085F7-4BCE-4AD4-A727-448FA23A685A}">
      <dgm:prSet/>
      <dgm:spPr/>
      <dgm:t>
        <a:bodyPr/>
        <a:lstStyle/>
        <a:p>
          <a:r>
            <a:rPr lang="en-US" dirty="0"/>
            <a:t>Recently revised the “patient responsibility” policy to state:</a:t>
          </a:r>
        </a:p>
      </dgm:t>
    </dgm:pt>
    <dgm:pt modelId="{47BC4C16-76CA-4202-B509-5A3930A784F8}" type="parTrans" cxnId="{9FDA01A9-9132-448B-A5F9-DF46BE956203}">
      <dgm:prSet/>
      <dgm:spPr/>
      <dgm:t>
        <a:bodyPr/>
        <a:lstStyle/>
        <a:p>
          <a:endParaRPr lang="en-US"/>
        </a:p>
      </dgm:t>
    </dgm:pt>
    <dgm:pt modelId="{90DE7ED1-8598-4630-939C-00A6C0B2F5DD}" type="sibTrans" cxnId="{9FDA01A9-9132-448B-A5F9-DF46BE956203}">
      <dgm:prSet/>
      <dgm:spPr/>
      <dgm:t>
        <a:bodyPr/>
        <a:lstStyle/>
        <a:p>
          <a:endParaRPr lang="en-US"/>
        </a:p>
      </dgm:t>
    </dgm:pt>
    <dgm:pt modelId="{27A62FC8-0751-4601-B37B-15424E427C8F}">
      <dgm:prSet/>
      <dgm:spPr/>
      <dgm:t>
        <a:bodyPr/>
        <a:lstStyle/>
        <a:p>
          <a:r>
            <a:rPr lang="en-US" dirty="0"/>
            <a:t>“We won’t grant requests for care team members based on race, religion, ethnicity, gender, sexual orientation, gender identity, language, disability status, age, or any other personal attribute</a:t>
          </a:r>
        </a:p>
      </dgm:t>
    </dgm:pt>
    <dgm:pt modelId="{923AAD62-0376-46AA-9EA7-199B4A3472A2}" type="parTrans" cxnId="{D27F345D-770A-4025-BF4D-81AF4E68BCDA}">
      <dgm:prSet/>
      <dgm:spPr/>
      <dgm:t>
        <a:bodyPr/>
        <a:lstStyle/>
        <a:p>
          <a:endParaRPr lang="en-US"/>
        </a:p>
      </dgm:t>
    </dgm:pt>
    <dgm:pt modelId="{CA600CE5-C8D0-4A6F-8A97-0A007DF56BBE}" type="sibTrans" cxnId="{D27F345D-770A-4025-BF4D-81AF4E68BCDA}">
      <dgm:prSet/>
      <dgm:spPr/>
      <dgm:t>
        <a:bodyPr/>
        <a:lstStyle/>
        <a:p>
          <a:endParaRPr lang="en-US"/>
        </a:p>
      </dgm:t>
    </dgm:pt>
    <dgm:pt modelId="{0187DF8F-0474-4C7A-921A-2A114F1ED27F}">
      <dgm:prSet/>
      <dgm:spPr/>
      <dgm:t>
        <a:bodyPr/>
        <a:lstStyle/>
        <a:p>
          <a:r>
            <a:rPr lang="en-US" dirty="0"/>
            <a:t>Training modules for new employees and trainees</a:t>
          </a:r>
        </a:p>
      </dgm:t>
    </dgm:pt>
    <dgm:pt modelId="{2A3E8ED2-0527-4E93-82E1-A2AAC993ED35}" type="parTrans" cxnId="{BE5B977B-4BA5-46C5-A5D4-89CB14F05933}">
      <dgm:prSet/>
      <dgm:spPr/>
      <dgm:t>
        <a:bodyPr/>
        <a:lstStyle/>
        <a:p>
          <a:endParaRPr lang="en-US"/>
        </a:p>
      </dgm:t>
    </dgm:pt>
    <dgm:pt modelId="{3EF0DD2B-B1C0-4181-B664-E5F9546DAC5F}" type="sibTrans" cxnId="{BE5B977B-4BA5-46C5-A5D4-89CB14F05933}">
      <dgm:prSet/>
      <dgm:spPr/>
      <dgm:t>
        <a:bodyPr/>
        <a:lstStyle/>
        <a:p>
          <a:endParaRPr lang="en-US"/>
        </a:p>
      </dgm:t>
    </dgm:pt>
    <dgm:pt modelId="{ED1AD056-8316-4296-A281-29430E1825D2}" type="pres">
      <dgm:prSet presAssocID="{B739885D-9C64-43F1-A612-3BC4562F48F1}" presName="diagram" presStyleCnt="0">
        <dgm:presLayoutVars>
          <dgm:dir/>
          <dgm:resizeHandles val="exact"/>
        </dgm:presLayoutVars>
      </dgm:prSet>
      <dgm:spPr/>
      <dgm:t>
        <a:bodyPr/>
        <a:lstStyle/>
        <a:p>
          <a:endParaRPr lang="en-US"/>
        </a:p>
      </dgm:t>
    </dgm:pt>
    <dgm:pt modelId="{DFA024FC-6B57-4F54-B24F-3112C842BB4B}" type="pres">
      <dgm:prSet presAssocID="{B86085F7-4BCE-4AD4-A727-448FA23A685A}" presName="node" presStyleLbl="node1" presStyleIdx="0" presStyleCnt="2">
        <dgm:presLayoutVars>
          <dgm:bulletEnabled val="1"/>
        </dgm:presLayoutVars>
      </dgm:prSet>
      <dgm:spPr/>
      <dgm:t>
        <a:bodyPr/>
        <a:lstStyle/>
        <a:p>
          <a:endParaRPr lang="en-US"/>
        </a:p>
      </dgm:t>
    </dgm:pt>
    <dgm:pt modelId="{4611CFB1-03EC-46D8-9B07-A181F914087E}" type="pres">
      <dgm:prSet presAssocID="{90DE7ED1-8598-4630-939C-00A6C0B2F5DD}" presName="sibTrans" presStyleCnt="0"/>
      <dgm:spPr/>
    </dgm:pt>
    <dgm:pt modelId="{CEA5EC5F-504A-478F-9A4A-6EEFE8CB6720}" type="pres">
      <dgm:prSet presAssocID="{0187DF8F-0474-4C7A-921A-2A114F1ED27F}" presName="node" presStyleLbl="node1" presStyleIdx="1" presStyleCnt="2" custLinFactNeighborX="16411" custLinFactNeighborY="-54">
        <dgm:presLayoutVars>
          <dgm:bulletEnabled val="1"/>
        </dgm:presLayoutVars>
      </dgm:prSet>
      <dgm:spPr/>
      <dgm:t>
        <a:bodyPr/>
        <a:lstStyle/>
        <a:p>
          <a:endParaRPr lang="en-US"/>
        </a:p>
      </dgm:t>
    </dgm:pt>
  </dgm:ptLst>
  <dgm:cxnLst>
    <dgm:cxn modelId="{BE5B977B-4BA5-46C5-A5D4-89CB14F05933}" srcId="{B739885D-9C64-43F1-A612-3BC4562F48F1}" destId="{0187DF8F-0474-4C7A-921A-2A114F1ED27F}" srcOrd="1" destOrd="0" parTransId="{2A3E8ED2-0527-4E93-82E1-A2AAC993ED35}" sibTransId="{3EF0DD2B-B1C0-4181-B664-E5F9546DAC5F}"/>
    <dgm:cxn modelId="{D27F345D-770A-4025-BF4D-81AF4E68BCDA}" srcId="{B86085F7-4BCE-4AD4-A727-448FA23A685A}" destId="{27A62FC8-0751-4601-B37B-15424E427C8F}" srcOrd="0" destOrd="0" parTransId="{923AAD62-0376-46AA-9EA7-199B4A3472A2}" sibTransId="{CA600CE5-C8D0-4A6F-8A97-0A007DF56BBE}"/>
    <dgm:cxn modelId="{5468A09B-5E9B-4285-B1B9-656CF0BC568B}" type="presOf" srcId="{B739885D-9C64-43F1-A612-3BC4562F48F1}" destId="{ED1AD056-8316-4296-A281-29430E1825D2}" srcOrd="0" destOrd="0" presId="urn:microsoft.com/office/officeart/2005/8/layout/default"/>
    <dgm:cxn modelId="{D9D89B70-B20D-4D85-BBD5-D420A9437A7B}" type="presOf" srcId="{27A62FC8-0751-4601-B37B-15424E427C8F}" destId="{DFA024FC-6B57-4F54-B24F-3112C842BB4B}" srcOrd="0" destOrd="1" presId="urn:microsoft.com/office/officeart/2005/8/layout/default"/>
    <dgm:cxn modelId="{C99694FE-3540-49F5-BFCA-AD95CB5DC0C1}" type="presOf" srcId="{0187DF8F-0474-4C7A-921A-2A114F1ED27F}" destId="{CEA5EC5F-504A-478F-9A4A-6EEFE8CB6720}" srcOrd="0" destOrd="0" presId="urn:microsoft.com/office/officeart/2005/8/layout/default"/>
    <dgm:cxn modelId="{9FDA01A9-9132-448B-A5F9-DF46BE956203}" srcId="{B739885D-9C64-43F1-A612-3BC4562F48F1}" destId="{B86085F7-4BCE-4AD4-A727-448FA23A685A}" srcOrd="0" destOrd="0" parTransId="{47BC4C16-76CA-4202-B509-5A3930A784F8}" sibTransId="{90DE7ED1-8598-4630-939C-00A6C0B2F5DD}"/>
    <dgm:cxn modelId="{BAA1B0EB-0CB6-4B8D-9994-9737FBB307CC}" type="presOf" srcId="{B86085F7-4BCE-4AD4-A727-448FA23A685A}" destId="{DFA024FC-6B57-4F54-B24F-3112C842BB4B}" srcOrd="0" destOrd="0" presId="urn:microsoft.com/office/officeart/2005/8/layout/default"/>
    <dgm:cxn modelId="{27C301E4-6CE8-4163-84BF-D80C75B7CE65}" type="presParOf" srcId="{ED1AD056-8316-4296-A281-29430E1825D2}" destId="{DFA024FC-6B57-4F54-B24F-3112C842BB4B}" srcOrd="0" destOrd="0" presId="urn:microsoft.com/office/officeart/2005/8/layout/default"/>
    <dgm:cxn modelId="{6B7ACB8B-6699-4BCC-81E1-4A6DF22738A1}" type="presParOf" srcId="{ED1AD056-8316-4296-A281-29430E1825D2}" destId="{4611CFB1-03EC-46D8-9B07-A181F914087E}" srcOrd="1" destOrd="0" presId="urn:microsoft.com/office/officeart/2005/8/layout/default"/>
    <dgm:cxn modelId="{AE06306A-DB58-42BC-BB34-AAF974FA4066}" type="presParOf" srcId="{ED1AD056-8316-4296-A281-29430E1825D2}" destId="{CEA5EC5F-504A-478F-9A4A-6EEFE8CB6720}"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A024FC-6B57-4F54-B24F-3112C842BB4B}">
      <dsp:nvSpPr>
        <dsp:cNvPr id="0" name=""/>
        <dsp:cNvSpPr/>
      </dsp:nvSpPr>
      <dsp:spPr>
        <a:xfrm>
          <a:off x="1047" y="146309"/>
          <a:ext cx="4084301" cy="245058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kern="1200" dirty="0"/>
            <a:t>Recently revised the “patient responsibility” policy to state:</a:t>
          </a:r>
        </a:p>
        <a:p>
          <a:pPr marL="171450" lvl="1" indent="-171450" algn="l" defTabSz="844550">
            <a:lnSpc>
              <a:spcPct val="90000"/>
            </a:lnSpc>
            <a:spcBef>
              <a:spcPct val="0"/>
            </a:spcBef>
            <a:spcAft>
              <a:spcPct val="15000"/>
            </a:spcAft>
            <a:buChar char="••"/>
          </a:pPr>
          <a:r>
            <a:rPr lang="en-US" sz="1900" kern="1200" dirty="0"/>
            <a:t>“We won’t grant requests for care team members based on race, religion, ethnicity, gender, sexual orientation, gender identity, language, disability status, age, or any other personal attribute</a:t>
          </a:r>
        </a:p>
      </dsp:txBody>
      <dsp:txXfrm>
        <a:off x="1047" y="146309"/>
        <a:ext cx="4084301" cy="2450580"/>
      </dsp:txXfrm>
    </dsp:sp>
    <dsp:sp modelId="{CEA5EC5F-504A-478F-9A4A-6EEFE8CB6720}">
      <dsp:nvSpPr>
        <dsp:cNvPr id="0" name=""/>
        <dsp:cNvSpPr/>
      </dsp:nvSpPr>
      <dsp:spPr>
        <a:xfrm>
          <a:off x="4494825" y="144986"/>
          <a:ext cx="4084301" cy="245058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a:t>Training modules for new employees and trainees</a:t>
          </a:r>
        </a:p>
      </dsp:txBody>
      <dsp:txXfrm>
        <a:off x="4494825" y="144986"/>
        <a:ext cx="4084301" cy="245058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56050" y="0"/>
            <a:ext cx="3027363" cy="465138"/>
          </a:xfrm>
          <a:prstGeom prst="rect">
            <a:avLst/>
          </a:prstGeom>
        </p:spPr>
        <p:txBody>
          <a:bodyPr vert="horz" lIns="91440" tIns="45720" rIns="91440" bIns="45720" rtlCol="0"/>
          <a:lstStyle>
            <a:lvl1pPr algn="r">
              <a:defRPr sz="1200"/>
            </a:lvl1pPr>
          </a:lstStyle>
          <a:p>
            <a:fld id="{35630EDC-7C6A-4A72-89AB-9CFF2C58B7FF}" type="datetimeFigureOut">
              <a:rPr lang="en-US" smtClean="0"/>
              <a:t>12/2/2021</a:t>
            </a:fld>
            <a:endParaRPr lang="en-US" dirty="0"/>
          </a:p>
        </p:txBody>
      </p:sp>
      <p:sp>
        <p:nvSpPr>
          <p:cNvPr id="4" name="Slide Image Placeholder 3"/>
          <p:cNvSpPr>
            <a:spLocks noGrp="1" noRot="1" noChangeAspect="1"/>
          </p:cNvSpPr>
          <p:nvPr>
            <p:ph type="sldImg" idx="2"/>
          </p:nvPr>
        </p:nvSpPr>
        <p:spPr>
          <a:xfrm>
            <a:off x="1403350" y="1160463"/>
            <a:ext cx="4178300" cy="31337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8500" y="4467225"/>
            <a:ext cx="5588000" cy="36560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8563"/>
            <a:ext cx="3027363" cy="46513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050" y="8818563"/>
            <a:ext cx="3027363" cy="465137"/>
          </a:xfrm>
          <a:prstGeom prst="rect">
            <a:avLst/>
          </a:prstGeom>
        </p:spPr>
        <p:txBody>
          <a:bodyPr vert="horz" lIns="91440" tIns="45720" rIns="91440" bIns="45720" rtlCol="0" anchor="b"/>
          <a:lstStyle>
            <a:lvl1pPr algn="r">
              <a:defRPr sz="1200"/>
            </a:lvl1pPr>
          </a:lstStyle>
          <a:p>
            <a:fld id="{ABCDAF9A-E32E-4EB4-B590-899CE95CFCD3}" type="slidenum">
              <a:rPr lang="en-US" smtClean="0"/>
              <a:t>‹#›</a:t>
            </a:fld>
            <a:endParaRPr lang="en-US" dirty="0"/>
          </a:p>
        </p:txBody>
      </p:sp>
    </p:spTree>
    <p:extLst>
      <p:ext uri="{BB962C8B-B14F-4D97-AF65-F5344CB8AC3E}">
        <p14:creationId xmlns:p14="http://schemas.microsoft.com/office/powerpoint/2010/main" val="634371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spcBef>
                <a:spcPts val="0"/>
              </a:spcBef>
              <a:spcAft>
                <a:spcPts val="0"/>
              </a:spcAft>
              <a:buNone/>
            </a:pPr>
            <a:r>
              <a:rPr lang="en-US" sz="1200" i="1" dirty="0">
                <a:effectLst/>
                <a:latin typeface="Calibri" panose="020F0502020204030204" pitchFamily="34" charset="0"/>
                <a:ea typeface="Times New Roman" panose="02020603050405020304" pitchFamily="18" charset="0"/>
                <a:cs typeface="Calibri" panose="020F0502020204030204" pitchFamily="34" charset="0"/>
              </a:rPr>
              <a:t>A patient asked the PCA, “What are you?” and she replied, “I’m a PCA.” And he said, “No, what kind of animal are you?”</a:t>
            </a:r>
            <a:endParaRPr lang="en-US" sz="1200" i="1" dirty="0">
              <a:effectLst/>
              <a:latin typeface="Calibri" panose="020F050202020403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r>
              <a:rPr lang="en-US" sz="1200" i="1" dirty="0">
                <a:effectLst/>
                <a:latin typeface="Calibri" panose="020F0502020204030204" pitchFamily="34" charset="0"/>
                <a:ea typeface="Times New Roman" panose="02020603050405020304" pitchFamily="18" charset="0"/>
                <a:cs typeface="Calibri" panose="020F0502020204030204" pitchFamily="34" charset="0"/>
              </a:rPr>
              <a:t>We had a patient make derogatory remarks to both the RN and PCA, and the PCA was very upset. The RN walked into the room and introduced himself, and patient  said, “when you are in Rome, do as Romans do and so in America, speak American English”; the RN is a black male immigrant from Ethiopia &amp; has an accent. The PCA (female immigrant from Ecuador with an accent) later walked in and asked the patient if he needed any assistance with getting to the shower &amp; he threw her out of the room, saying, “you speak when I tell you to speak". She was very upset by this. He later told a white nurse that he was going to retire in Myrtle Beach “because it’s 99% white”. These comments made everyone upset.</a:t>
            </a:r>
          </a:p>
          <a:p>
            <a:pPr marL="0" marR="0" indent="0">
              <a:spcBef>
                <a:spcPts val="0"/>
              </a:spcBef>
              <a:spcAft>
                <a:spcPts val="0"/>
              </a:spcAft>
              <a:buNone/>
            </a:pPr>
            <a:endParaRPr lang="en-US" sz="1200" dirty="0">
              <a:latin typeface="Calibri" panose="020F0502020204030204" pitchFamily="34" charset="0"/>
              <a:ea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ABCDAF9A-E32E-4EB4-B590-899CE95CFCD3}" type="slidenum">
              <a:rPr lang="en-US" smtClean="0"/>
              <a:t>3</a:t>
            </a:fld>
            <a:endParaRPr lang="en-US" dirty="0"/>
          </a:p>
        </p:txBody>
      </p:sp>
    </p:spTree>
    <p:extLst>
      <p:ext uri="{BB962C8B-B14F-4D97-AF65-F5344CB8AC3E}">
        <p14:creationId xmlns:p14="http://schemas.microsoft.com/office/powerpoint/2010/main" val="4482189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CDAF9A-E32E-4EB4-B590-899CE95CFCD3}" type="slidenum">
              <a:rPr lang="en-US" smtClean="0"/>
              <a:t>19</a:t>
            </a:fld>
            <a:endParaRPr lang="en-US" dirty="0"/>
          </a:p>
        </p:txBody>
      </p:sp>
    </p:spTree>
    <p:extLst>
      <p:ext uri="{BB962C8B-B14F-4D97-AF65-F5344CB8AC3E}">
        <p14:creationId xmlns:p14="http://schemas.microsoft.com/office/powerpoint/2010/main" val="12191398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CDAF9A-E32E-4EB4-B590-899CE95CFCD3}" type="slidenum">
              <a:rPr lang="en-US" smtClean="0"/>
              <a:t>21</a:t>
            </a:fld>
            <a:endParaRPr lang="en-US" dirty="0"/>
          </a:p>
        </p:txBody>
      </p:sp>
    </p:spTree>
    <p:extLst>
      <p:ext uri="{BB962C8B-B14F-4D97-AF65-F5344CB8AC3E}">
        <p14:creationId xmlns:p14="http://schemas.microsoft.com/office/powerpoint/2010/main" val="841101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r>
              <a:rPr lang="en-US" sz="1400" dirty="0">
                <a:solidFill>
                  <a:srgbClr val="333333"/>
                </a:solidFill>
                <a:latin typeface="Calibri" panose="020F0502020204030204" pitchFamily="34" charset="0"/>
                <a:cs typeface="Calibri" panose="020F0502020204030204" pitchFamily="34" charset="0"/>
              </a:rPr>
              <a:t> </a:t>
            </a:r>
            <a:endParaRPr lang="en-US" sz="1400" b="0" i="0" dirty="0">
              <a:solidFill>
                <a:srgbClr val="333333"/>
              </a:solidFill>
              <a:effectLst/>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ABCDAF9A-E32E-4EB4-B590-899CE95CFCD3}" type="slidenum">
              <a:rPr lang="en-US" smtClean="0"/>
              <a:t>4</a:t>
            </a:fld>
            <a:endParaRPr lang="en-US" dirty="0"/>
          </a:p>
        </p:txBody>
      </p:sp>
    </p:spTree>
    <p:extLst>
      <p:ext uri="{BB962C8B-B14F-4D97-AF65-F5344CB8AC3E}">
        <p14:creationId xmlns:p14="http://schemas.microsoft.com/office/powerpoint/2010/main" val="3009909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latin typeface="Calibri" panose="020F0502020204030204" pitchFamily="34" charset="0"/>
              <a:cs typeface="Calibri" panose="020F0502020204030204" pitchFamily="34" charset="0"/>
            </a:endParaRPr>
          </a:p>
          <a:p>
            <a:r>
              <a:rPr lang="en-US" sz="1800" dirty="0">
                <a:latin typeface="Calibri" panose="020F0502020204030204" pitchFamily="34" charset="0"/>
                <a:cs typeface="Calibri" panose="020F0502020204030204" pitchFamily="34" charset="0"/>
              </a:rPr>
              <a:t> </a:t>
            </a:r>
            <a:endParaRPr lang="en-US" sz="2400" dirty="0"/>
          </a:p>
          <a:p>
            <a:endParaRPr lang="en-US" dirty="0"/>
          </a:p>
        </p:txBody>
      </p:sp>
      <p:sp>
        <p:nvSpPr>
          <p:cNvPr id="4" name="Slide Number Placeholder 3"/>
          <p:cNvSpPr>
            <a:spLocks noGrp="1"/>
          </p:cNvSpPr>
          <p:nvPr>
            <p:ph type="sldNum" sz="quarter" idx="5"/>
          </p:nvPr>
        </p:nvSpPr>
        <p:spPr/>
        <p:txBody>
          <a:bodyPr/>
          <a:lstStyle/>
          <a:p>
            <a:fld id="{ABCDAF9A-E32E-4EB4-B590-899CE95CFCD3}" type="slidenum">
              <a:rPr lang="en-US" smtClean="0"/>
              <a:t>6</a:t>
            </a:fld>
            <a:endParaRPr lang="en-US" dirty="0"/>
          </a:p>
        </p:txBody>
      </p:sp>
    </p:spTree>
    <p:extLst>
      <p:ext uri="{BB962C8B-B14F-4D97-AF65-F5344CB8AC3E}">
        <p14:creationId xmlns:p14="http://schemas.microsoft.com/office/powerpoint/2010/main" val="2035746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effectLst/>
                <a:latin typeface="Calibri" panose="020F0502020204030204" pitchFamily="34" charset="0"/>
                <a:ea typeface="Calibri" panose="020F0502020204030204" pitchFamily="34" charset="0"/>
                <a:cs typeface="Calibri" panose="020F0502020204030204" pitchFamily="34" charset="0"/>
              </a:rPr>
              <a:t> </a:t>
            </a:r>
          </a:p>
          <a:p>
            <a:endParaRPr lang="en-US" dirty="0"/>
          </a:p>
        </p:txBody>
      </p:sp>
      <p:sp>
        <p:nvSpPr>
          <p:cNvPr id="4" name="Slide Number Placeholder 3"/>
          <p:cNvSpPr>
            <a:spLocks noGrp="1"/>
          </p:cNvSpPr>
          <p:nvPr>
            <p:ph type="sldNum" sz="quarter" idx="5"/>
          </p:nvPr>
        </p:nvSpPr>
        <p:spPr/>
        <p:txBody>
          <a:bodyPr/>
          <a:lstStyle/>
          <a:p>
            <a:fld id="{ABCDAF9A-E32E-4EB4-B590-899CE95CFCD3}" type="slidenum">
              <a:rPr lang="en-US" smtClean="0"/>
              <a:t>8</a:t>
            </a:fld>
            <a:endParaRPr lang="en-US" dirty="0"/>
          </a:p>
        </p:txBody>
      </p:sp>
    </p:spTree>
    <p:extLst>
      <p:ext uri="{BB962C8B-B14F-4D97-AF65-F5344CB8AC3E}">
        <p14:creationId xmlns:p14="http://schemas.microsoft.com/office/powerpoint/2010/main" val="1193383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CDAF9A-E32E-4EB4-B590-899CE95CFCD3}" type="slidenum">
              <a:rPr lang="en-US" smtClean="0"/>
              <a:t>10</a:t>
            </a:fld>
            <a:endParaRPr lang="en-US" dirty="0"/>
          </a:p>
        </p:txBody>
      </p:sp>
    </p:spTree>
    <p:extLst>
      <p:ext uri="{BB962C8B-B14F-4D97-AF65-F5344CB8AC3E}">
        <p14:creationId xmlns:p14="http://schemas.microsoft.com/office/powerpoint/2010/main" val="3588703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CDAF9A-E32E-4EB4-B590-899CE95CFCD3}" type="slidenum">
              <a:rPr lang="en-US" smtClean="0"/>
              <a:t>12</a:t>
            </a:fld>
            <a:endParaRPr lang="en-US" dirty="0"/>
          </a:p>
        </p:txBody>
      </p:sp>
    </p:spTree>
    <p:extLst>
      <p:ext uri="{BB962C8B-B14F-4D97-AF65-F5344CB8AC3E}">
        <p14:creationId xmlns:p14="http://schemas.microsoft.com/office/powerpoint/2010/main" val="2199692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057275" lvl="2" indent="-257175" defTabSz="342900" fontAlgn="base">
              <a:spcBef>
                <a:spcPts val="0"/>
              </a:spcBef>
              <a:spcAft>
                <a:spcPct val="0"/>
              </a:spcAft>
              <a:buClr>
                <a:srgbClr val="2E75B6"/>
              </a:buClr>
              <a:buSzPct val="80000"/>
              <a:buFont typeface="Arial" panose="020B0604020202020204" pitchFamily="34" charset="0"/>
              <a:buChar char="•"/>
              <a:tabLst>
                <a:tab pos="342900" algn="l"/>
              </a:tabLst>
              <a:defRPr/>
            </a:pPr>
            <a:r>
              <a:rPr lang="en-US" sz="1200" dirty="0">
                <a:solidFill>
                  <a:prstClr val="black">
                    <a:lumMod val="75000"/>
                    <a:lumOff val="25000"/>
                  </a:prstClr>
                </a:solidFill>
                <a:latin typeface="Calibri" panose="020F0502020204030204" pitchFamily="34" charset="0"/>
                <a:cs typeface="Calibri" panose="020F0502020204030204" pitchFamily="34" charset="0"/>
              </a:rPr>
              <a:t>Includes subsection for patient discriminatory requests/demands of providers/staff</a:t>
            </a:r>
          </a:p>
          <a:p>
            <a:pPr marL="1057275" lvl="2" indent="-257175" defTabSz="342900" fontAlgn="base">
              <a:spcBef>
                <a:spcPts val="0"/>
              </a:spcBef>
              <a:spcAft>
                <a:spcPct val="0"/>
              </a:spcAft>
              <a:buClr>
                <a:srgbClr val="2E75B6"/>
              </a:buClr>
              <a:buSzPct val="80000"/>
              <a:buFont typeface="Arial" panose="020B0604020202020204" pitchFamily="34" charset="0"/>
              <a:buChar char="•"/>
              <a:tabLst>
                <a:tab pos="342900" algn="l"/>
              </a:tabLst>
              <a:defRPr/>
            </a:pPr>
            <a:r>
              <a:rPr lang="en-US" sz="1200" dirty="0">
                <a:solidFill>
                  <a:prstClr val="black">
                    <a:lumMod val="75000"/>
                    <a:lumOff val="25000"/>
                  </a:prstClr>
                </a:solidFill>
                <a:latin typeface="Calibri" panose="020F0502020204030204" pitchFamily="34" charset="0"/>
                <a:cs typeface="Calibri" panose="020F0502020204030204" pitchFamily="34" charset="0"/>
              </a:rPr>
              <a:t>Clarifies exceptions (gender/sex, race, LEP patient) and patient mental impairment</a:t>
            </a:r>
          </a:p>
          <a:p>
            <a:endParaRPr lang="en-US" dirty="0"/>
          </a:p>
        </p:txBody>
      </p:sp>
      <p:sp>
        <p:nvSpPr>
          <p:cNvPr id="4" name="Slide Number Placeholder 3"/>
          <p:cNvSpPr>
            <a:spLocks noGrp="1"/>
          </p:cNvSpPr>
          <p:nvPr>
            <p:ph type="sldNum" sz="quarter" idx="5"/>
          </p:nvPr>
        </p:nvSpPr>
        <p:spPr/>
        <p:txBody>
          <a:bodyPr/>
          <a:lstStyle/>
          <a:p>
            <a:fld id="{ABCDAF9A-E32E-4EB4-B590-899CE95CFCD3}" type="slidenum">
              <a:rPr lang="en-US" smtClean="0"/>
              <a:t>13</a:t>
            </a:fld>
            <a:endParaRPr lang="en-US" dirty="0"/>
          </a:p>
        </p:txBody>
      </p:sp>
    </p:spTree>
    <p:extLst>
      <p:ext uri="{BB962C8B-B14F-4D97-AF65-F5344CB8AC3E}">
        <p14:creationId xmlns:p14="http://schemas.microsoft.com/office/powerpoint/2010/main" val="4205375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CDAF9A-E32E-4EB4-B590-899CE95CFCD3}" type="slidenum">
              <a:rPr lang="en-US" smtClean="0"/>
              <a:t>16</a:t>
            </a:fld>
            <a:endParaRPr lang="en-US" dirty="0"/>
          </a:p>
        </p:txBody>
      </p:sp>
    </p:spTree>
    <p:extLst>
      <p:ext uri="{BB962C8B-B14F-4D97-AF65-F5344CB8AC3E}">
        <p14:creationId xmlns:p14="http://schemas.microsoft.com/office/powerpoint/2010/main" val="31723161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CDAF9A-E32E-4EB4-B590-899CE95CFCD3}" type="slidenum">
              <a:rPr lang="en-US" smtClean="0"/>
              <a:t>18</a:t>
            </a:fld>
            <a:endParaRPr lang="en-US" dirty="0"/>
          </a:p>
        </p:txBody>
      </p:sp>
    </p:spTree>
    <p:extLst>
      <p:ext uri="{BB962C8B-B14F-4D97-AF65-F5344CB8AC3E}">
        <p14:creationId xmlns:p14="http://schemas.microsoft.com/office/powerpoint/2010/main" val="419066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AB9A56-750B-4C51-95EC-4C1DFF96EBF6}"/>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E65A2E56-45CB-462C-AA13-A6308715663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1B6645CB-9156-478F-B78A-4D1B9FB5C4E8}"/>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xmlns="" id="{C4BDEB47-6816-4769-BDB6-28E6E682F428}"/>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xmlns="" id="{A2C68C7D-A49A-4F49-9DAD-597E6C2448D3}"/>
              </a:ext>
            </a:extLst>
          </p:cNvPr>
          <p:cNvSpPr>
            <a:spLocks noGrp="1"/>
          </p:cNvSpPr>
          <p:nvPr>
            <p:ph type="sldNum" sz="quarter" idx="12"/>
          </p:nvPr>
        </p:nvSpPr>
        <p:spPr/>
        <p:txBody>
          <a:bodyPr/>
          <a:lstStyle>
            <a:lvl1pPr>
              <a:defRPr/>
            </a:lvl1pPr>
          </a:lstStyle>
          <a:p>
            <a:fld id="{15D6CD49-8799-4088-89A3-34FA232F12EE}" type="slidenum">
              <a:rPr lang="en-US" altLang="en-US"/>
              <a:pPr/>
              <a:t>‹#›</a:t>
            </a:fld>
            <a:endParaRPr lang="en-US" altLang="en-US" dirty="0"/>
          </a:p>
        </p:txBody>
      </p:sp>
    </p:spTree>
    <p:extLst>
      <p:ext uri="{BB962C8B-B14F-4D97-AF65-F5344CB8AC3E}">
        <p14:creationId xmlns:p14="http://schemas.microsoft.com/office/powerpoint/2010/main" val="1603496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B3EC9A-8174-4CC4-8A55-3DA59B8364E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73924B7-29B1-41FB-9DE1-4F269F93A5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17FCAD6-F249-4DF6-9A79-85D3C9873CCB}"/>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xmlns="" id="{E098B012-4CEF-4FB2-8BB4-B912305C474C}"/>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xmlns="" id="{09A9158F-6EDD-412B-B8F7-053B78AEFC93}"/>
              </a:ext>
            </a:extLst>
          </p:cNvPr>
          <p:cNvSpPr>
            <a:spLocks noGrp="1"/>
          </p:cNvSpPr>
          <p:nvPr>
            <p:ph type="sldNum" sz="quarter" idx="12"/>
          </p:nvPr>
        </p:nvSpPr>
        <p:spPr/>
        <p:txBody>
          <a:bodyPr/>
          <a:lstStyle>
            <a:lvl1pPr>
              <a:defRPr/>
            </a:lvl1pPr>
          </a:lstStyle>
          <a:p>
            <a:fld id="{3993D956-34EA-4E60-80D7-ECB1484A749E}" type="slidenum">
              <a:rPr lang="en-US" altLang="en-US"/>
              <a:pPr/>
              <a:t>‹#›</a:t>
            </a:fld>
            <a:endParaRPr lang="en-US" altLang="en-US" dirty="0"/>
          </a:p>
        </p:txBody>
      </p:sp>
    </p:spTree>
    <p:extLst>
      <p:ext uri="{BB962C8B-B14F-4D97-AF65-F5344CB8AC3E}">
        <p14:creationId xmlns:p14="http://schemas.microsoft.com/office/powerpoint/2010/main" val="978068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EF0BBD3-DCFA-46B8-89A3-6F6E840B6FBA}"/>
              </a:ext>
            </a:extLst>
          </p:cNvPr>
          <p:cNvSpPr>
            <a:spLocks noGrp="1"/>
          </p:cNvSpPr>
          <p:nvPr>
            <p:ph type="title" orient="vert"/>
          </p:nvPr>
        </p:nvSpPr>
        <p:spPr>
          <a:xfrm>
            <a:off x="6727825" y="609600"/>
            <a:ext cx="2111375" cy="54864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3F7CBE75-F274-4A94-8045-28C583820C35}"/>
              </a:ext>
            </a:extLst>
          </p:cNvPr>
          <p:cNvSpPr>
            <a:spLocks noGrp="1"/>
          </p:cNvSpPr>
          <p:nvPr>
            <p:ph type="body" orient="vert" idx="1"/>
          </p:nvPr>
        </p:nvSpPr>
        <p:spPr>
          <a:xfrm>
            <a:off x="388938" y="609600"/>
            <a:ext cx="6186487"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4C0EEF3-F8D4-47C8-AFE1-8CFAA7C84D2A}"/>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xmlns="" id="{A4ACF2D9-628F-43A7-9591-DC7B582E5B78}"/>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xmlns="" id="{B20FDF3F-7DD1-40BF-B7E9-C0C2BD46DFC1}"/>
              </a:ext>
            </a:extLst>
          </p:cNvPr>
          <p:cNvSpPr>
            <a:spLocks noGrp="1"/>
          </p:cNvSpPr>
          <p:nvPr>
            <p:ph type="sldNum" sz="quarter" idx="12"/>
          </p:nvPr>
        </p:nvSpPr>
        <p:spPr/>
        <p:txBody>
          <a:bodyPr/>
          <a:lstStyle>
            <a:lvl1pPr>
              <a:defRPr/>
            </a:lvl1pPr>
          </a:lstStyle>
          <a:p>
            <a:fld id="{3653CCAA-FEA0-4CC2-8DF8-582BE786260F}" type="slidenum">
              <a:rPr lang="en-US" altLang="en-US"/>
              <a:pPr/>
              <a:t>‹#›</a:t>
            </a:fld>
            <a:endParaRPr lang="en-US" altLang="en-US" dirty="0"/>
          </a:p>
        </p:txBody>
      </p:sp>
    </p:spTree>
    <p:extLst>
      <p:ext uri="{BB962C8B-B14F-4D97-AF65-F5344CB8AC3E}">
        <p14:creationId xmlns:p14="http://schemas.microsoft.com/office/powerpoint/2010/main" val="1643586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36ADD6-F325-4C84-9A29-5C3C906F81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1A48D43-EAD7-4ADC-A206-0E5023796B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4C35E05-2970-429E-8BB5-E463CC83758D}"/>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xmlns="" id="{6FDF8309-CAD9-4192-909E-3B21BB1C5B39}"/>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xmlns="" id="{E95A792E-2ABD-4BB1-86AF-6C799BADF06C}"/>
              </a:ext>
            </a:extLst>
          </p:cNvPr>
          <p:cNvSpPr>
            <a:spLocks noGrp="1"/>
          </p:cNvSpPr>
          <p:nvPr>
            <p:ph type="sldNum" sz="quarter" idx="12"/>
          </p:nvPr>
        </p:nvSpPr>
        <p:spPr/>
        <p:txBody>
          <a:bodyPr/>
          <a:lstStyle>
            <a:lvl1pPr>
              <a:defRPr/>
            </a:lvl1pPr>
          </a:lstStyle>
          <a:p>
            <a:fld id="{C5EC0FFB-CE71-4EF2-B26C-76C4CD818F83}" type="slidenum">
              <a:rPr lang="en-US" altLang="en-US"/>
              <a:pPr/>
              <a:t>‹#›</a:t>
            </a:fld>
            <a:endParaRPr lang="en-US" altLang="en-US" dirty="0"/>
          </a:p>
        </p:txBody>
      </p:sp>
    </p:spTree>
    <p:extLst>
      <p:ext uri="{BB962C8B-B14F-4D97-AF65-F5344CB8AC3E}">
        <p14:creationId xmlns:p14="http://schemas.microsoft.com/office/powerpoint/2010/main" val="1234105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290F4E-F71E-49A0-B612-D29F324EC2F3}"/>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BB97B819-E7A6-4B68-B2D5-597EE8E57BF3}"/>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xmlns="" id="{7EB9689D-2B94-4582-84EA-610927FACF1B}"/>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xmlns="" id="{CA502FEA-E803-4979-AFC9-11431DA39345}"/>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xmlns="" id="{0760C714-1067-457C-B29D-B4B921F413A9}"/>
              </a:ext>
            </a:extLst>
          </p:cNvPr>
          <p:cNvSpPr>
            <a:spLocks noGrp="1"/>
          </p:cNvSpPr>
          <p:nvPr>
            <p:ph type="sldNum" sz="quarter" idx="12"/>
          </p:nvPr>
        </p:nvSpPr>
        <p:spPr/>
        <p:txBody>
          <a:bodyPr/>
          <a:lstStyle>
            <a:lvl1pPr>
              <a:defRPr/>
            </a:lvl1pPr>
          </a:lstStyle>
          <a:p>
            <a:fld id="{86B3F12E-D541-461B-A2D2-57C9303DB0F0}" type="slidenum">
              <a:rPr lang="en-US" altLang="en-US"/>
              <a:pPr/>
              <a:t>‹#›</a:t>
            </a:fld>
            <a:endParaRPr lang="en-US" altLang="en-US" dirty="0"/>
          </a:p>
        </p:txBody>
      </p:sp>
    </p:spTree>
    <p:extLst>
      <p:ext uri="{BB962C8B-B14F-4D97-AF65-F5344CB8AC3E}">
        <p14:creationId xmlns:p14="http://schemas.microsoft.com/office/powerpoint/2010/main" val="1223276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FD3E5B-6503-4D73-BB31-039C7F975E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32C3512-761E-4A61-AC27-678F6A9ABE65}"/>
              </a:ext>
            </a:extLst>
          </p:cNvPr>
          <p:cNvSpPr>
            <a:spLocks noGrp="1"/>
          </p:cNvSpPr>
          <p:nvPr>
            <p:ph sz="half" idx="1"/>
          </p:nvPr>
        </p:nvSpPr>
        <p:spPr>
          <a:xfrm>
            <a:off x="457200" y="1524000"/>
            <a:ext cx="41148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43BF56CC-25EF-416C-A237-06D52C7C8019}"/>
              </a:ext>
            </a:extLst>
          </p:cNvPr>
          <p:cNvSpPr>
            <a:spLocks noGrp="1"/>
          </p:cNvSpPr>
          <p:nvPr>
            <p:ph sz="half" idx="2"/>
          </p:nvPr>
        </p:nvSpPr>
        <p:spPr>
          <a:xfrm>
            <a:off x="4724400" y="1524000"/>
            <a:ext cx="41148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98673FBB-9184-4335-92C0-E944A892DED8}"/>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xmlns="" id="{909674F4-9186-47D7-8963-F30DC7294454}"/>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xmlns="" id="{A6E87075-B234-4510-B9BD-AE4102F77A17}"/>
              </a:ext>
            </a:extLst>
          </p:cNvPr>
          <p:cNvSpPr>
            <a:spLocks noGrp="1"/>
          </p:cNvSpPr>
          <p:nvPr>
            <p:ph type="sldNum" sz="quarter" idx="12"/>
          </p:nvPr>
        </p:nvSpPr>
        <p:spPr/>
        <p:txBody>
          <a:bodyPr/>
          <a:lstStyle>
            <a:lvl1pPr>
              <a:defRPr/>
            </a:lvl1pPr>
          </a:lstStyle>
          <a:p>
            <a:fld id="{311ACCB4-0885-4F1C-A78A-13050F84F20A}" type="slidenum">
              <a:rPr lang="en-US" altLang="en-US"/>
              <a:pPr/>
              <a:t>‹#›</a:t>
            </a:fld>
            <a:endParaRPr lang="en-US" altLang="en-US" dirty="0"/>
          </a:p>
        </p:txBody>
      </p:sp>
    </p:spTree>
    <p:extLst>
      <p:ext uri="{BB962C8B-B14F-4D97-AF65-F5344CB8AC3E}">
        <p14:creationId xmlns:p14="http://schemas.microsoft.com/office/powerpoint/2010/main" val="1387613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A9DE92-B928-41AD-BC1D-B49B22E6714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19075F17-6306-4C69-840C-A9FEF3C5C83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C638E77F-6EF6-4B9D-9390-A8A8752A2DBD}"/>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6666BF35-B475-4C56-AFED-D627BE0C741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8B2F4E6-72F6-472E-8781-523CF8008E61}"/>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0AAE1F0D-7119-4608-B3C9-D63955EB13ED}"/>
              </a:ext>
            </a:extLst>
          </p:cNvPr>
          <p:cNvSpPr>
            <a:spLocks noGrp="1"/>
          </p:cNvSpPr>
          <p:nvPr>
            <p:ph type="dt" sz="half" idx="10"/>
          </p:nvPr>
        </p:nvSpPr>
        <p:spPr/>
        <p:txBody>
          <a:bodyPr/>
          <a:lstStyle>
            <a:lvl1pPr>
              <a:defRPr/>
            </a:lvl1pPr>
          </a:lstStyle>
          <a:p>
            <a:endParaRPr lang="en-US" altLang="en-US" dirty="0"/>
          </a:p>
        </p:txBody>
      </p:sp>
      <p:sp>
        <p:nvSpPr>
          <p:cNvPr id="8" name="Footer Placeholder 7">
            <a:extLst>
              <a:ext uri="{FF2B5EF4-FFF2-40B4-BE49-F238E27FC236}">
                <a16:creationId xmlns:a16="http://schemas.microsoft.com/office/drawing/2014/main" xmlns="" id="{63A35540-3AA2-450E-ABDA-74414473C7DB}"/>
              </a:ext>
            </a:extLst>
          </p:cNvPr>
          <p:cNvSpPr>
            <a:spLocks noGrp="1"/>
          </p:cNvSpPr>
          <p:nvPr>
            <p:ph type="ftr" sz="quarter" idx="11"/>
          </p:nvPr>
        </p:nvSpPr>
        <p:spPr/>
        <p:txBody>
          <a:bodyPr/>
          <a:lstStyle>
            <a:lvl1pPr>
              <a:defRPr/>
            </a:lvl1pPr>
          </a:lstStyle>
          <a:p>
            <a:endParaRPr lang="en-US" altLang="en-US" dirty="0"/>
          </a:p>
        </p:txBody>
      </p:sp>
      <p:sp>
        <p:nvSpPr>
          <p:cNvPr id="9" name="Slide Number Placeholder 8">
            <a:extLst>
              <a:ext uri="{FF2B5EF4-FFF2-40B4-BE49-F238E27FC236}">
                <a16:creationId xmlns:a16="http://schemas.microsoft.com/office/drawing/2014/main" xmlns="" id="{0FA9A2FF-3BC4-4394-AED4-18C2B580D5CF}"/>
              </a:ext>
            </a:extLst>
          </p:cNvPr>
          <p:cNvSpPr>
            <a:spLocks noGrp="1"/>
          </p:cNvSpPr>
          <p:nvPr>
            <p:ph type="sldNum" sz="quarter" idx="12"/>
          </p:nvPr>
        </p:nvSpPr>
        <p:spPr/>
        <p:txBody>
          <a:bodyPr/>
          <a:lstStyle>
            <a:lvl1pPr>
              <a:defRPr/>
            </a:lvl1pPr>
          </a:lstStyle>
          <a:p>
            <a:fld id="{54301188-44F7-4200-A9B7-AA5F4089F7D9}" type="slidenum">
              <a:rPr lang="en-US" altLang="en-US"/>
              <a:pPr/>
              <a:t>‹#›</a:t>
            </a:fld>
            <a:endParaRPr lang="en-US" altLang="en-US" dirty="0"/>
          </a:p>
        </p:txBody>
      </p:sp>
    </p:spTree>
    <p:extLst>
      <p:ext uri="{BB962C8B-B14F-4D97-AF65-F5344CB8AC3E}">
        <p14:creationId xmlns:p14="http://schemas.microsoft.com/office/powerpoint/2010/main" val="2926367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574EDB-7B41-48E5-B85B-FB835694F5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B6D420F8-B525-4DE0-8FA9-040C04D2FDD2}"/>
              </a:ext>
            </a:extLst>
          </p:cNvPr>
          <p:cNvSpPr>
            <a:spLocks noGrp="1"/>
          </p:cNvSpPr>
          <p:nvPr>
            <p:ph type="dt" sz="half" idx="10"/>
          </p:nvPr>
        </p:nvSpPr>
        <p:spPr/>
        <p:txBody>
          <a:bodyPr/>
          <a:lstStyle>
            <a:lvl1pPr>
              <a:defRPr/>
            </a:lvl1pPr>
          </a:lstStyle>
          <a:p>
            <a:endParaRPr lang="en-US" altLang="en-US" dirty="0"/>
          </a:p>
        </p:txBody>
      </p:sp>
      <p:sp>
        <p:nvSpPr>
          <p:cNvPr id="4" name="Footer Placeholder 3">
            <a:extLst>
              <a:ext uri="{FF2B5EF4-FFF2-40B4-BE49-F238E27FC236}">
                <a16:creationId xmlns:a16="http://schemas.microsoft.com/office/drawing/2014/main" xmlns="" id="{A8FE6634-EBC6-46C6-AC1F-D5263672D885}"/>
              </a:ext>
            </a:extLst>
          </p:cNvPr>
          <p:cNvSpPr>
            <a:spLocks noGrp="1"/>
          </p:cNvSpPr>
          <p:nvPr>
            <p:ph type="ftr" sz="quarter" idx="11"/>
          </p:nvPr>
        </p:nvSpPr>
        <p:spPr/>
        <p:txBody>
          <a:bodyPr/>
          <a:lstStyle>
            <a:lvl1pPr>
              <a:defRPr/>
            </a:lvl1pPr>
          </a:lstStyle>
          <a:p>
            <a:endParaRPr lang="en-US" altLang="en-US" dirty="0"/>
          </a:p>
        </p:txBody>
      </p:sp>
      <p:sp>
        <p:nvSpPr>
          <p:cNvPr id="5" name="Slide Number Placeholder 4">
            <a:extLst>
              <a:ext uri="{FF2B5EF4-FFF2-40B4-BE49-F238E27FC236}">
                <a16:creationId xmlns:a16="http://schemas.microsoft.com/office/drawing/2014/main" xmlns="" id="{198E450A-D3EB-48D8-AE4A-D8E434EBC20C}"/>
              </a:ext>
            </a:extLst>
          </p:cNvPr>
          <p:cNvSpPr>
            <a:spLocks noGrp="1"/>
          </p:cNvSpPr>
          <p:nvPr>
            <p:ph type="sldNum" sz="quarter" idx="12"/>
          </p:nvPr>
        </p:nvSpPr>
        <p:spPr/>
        <p:txBody>
          <a:bodyPr/>
          <a:lstStyle>
            <a:lvl1pPr>
              <a:defRPr/>
            </a:lvl1pPr>
          </a:lstStyle>
          <a:p>
            <a:fld id="{1B6827AE-9CF3-4FCF-BC76-8B1AE7A6A698}" type="slidenum">
              <a:rPr lang="en-US" altLang="en-US"/>
              <a:pPr/>
              <a:t>‹#›</a:t>
            </a:fld>
            <a:endParaRPr lang="en-US" altLang="en-US" dirty="0"/>
          </a:p>
        </p:txBody>
      </p:sp>
    </p:spTree>
    <p:extLst>
      <p:ext uri="{BB962C8B-B14F-4D97-AF65-F5344CB8AC3E}">
        <p14:creationId xmlns:p14="http://schemas.microsoft.com/office/powerpoint/2010/main" val="2593227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471C269-1708-4AC9-9C46-2B2304A26272}"/>
              </a:ext>
            </a:extLst>
          </p:cNvPr>
          <p:cNvSpPr>
            <a:spLocks noGrp="1"/>
          </p:cNvSpPr>
          <p:nvPr>
            <p:ph type="dt" sz="half" idx="10"/>
          </p:nvPr>
        </p:nvSpPr>
        <p:spPr/>
        <p:txBody>
          <a:bodyPr/>
          <a:lstStyle>
            <a:lvl1pPr>
              <a:defRPr/>
            </a:lvl1pPr>
          </a:lstStyle>
          <a:p>
            <a:endParaRPr lang="en-US" altLang="en-US" dirty="0"/>
          </a:p>
        </p:txBody>
      </p:sp>
      <p:sp>
        <p:nvSpPr>
          <p:cNvPr id="3" name="Footer Placeholder 2">
            <a:extLst>
              <a:ext uri="{FF2B5EF4-FFF2-40B4-BE49-F238E27FC236}">
                <a16:creationId xmlns:a16="http://schemas.microsoft.com/office/drawing/2014/main" xmlns="" id="{AE70E2D0-08D6-4714-AA4B-B8E6AD63AF00}"/>
              </a:ext>
            </a:extLst>
          </p:cNvPr>
          <p:cNvSpPr>
            <a:spLocks noGrp="1"/>
          </p:cNvSpPr>
          <p:nvPr>
            <p:ph type="ftr" sz="quarter" idx="11"/>
          </p:nvPr>
        </p:nvSpPr>
        <p:spPr/>
        <p:txBody>
          <a:bodyPr/>
          <a:lstStyle>
            <a:lvl1pPr>
              <a:defRPr/>
            </a:lvl1pPr>
          </a:lstStyle>
          <a:p>
            <a:endParaRPr lang="en-US" altLang="en-US" dirty="0"/>
          </a:p>
        </p:txBody>
      </p:sp>
      <p:sp>
        <p:nvSpPr>
          <p:cNvPr id="4" name="Slide Number Placeholder 3">
            <a:extLst>
              <a:ext uri="{FF2B5EF4-FFF2-40B4-BE49-F238E27FC236}">
                <a16:creationId xmlns:a16="http://schemas.microsoft.com/office/drawing/2014/main" xmlns="" id="{6EC0BDF4-1EDE-4A3D-B315-9131AAA979D5}"/>
              </a:ext>
            </a:extLst>
          </p:cNvPr>
          <p:cNvSpPr>
            <a:spLocks noGrp="1"/>
          </p:cNvSpPr>
          <p:nvPr>
            <p:ph type="sldNum" sz="quarter" idx="12"/>
          </p:nvPr>
        </p:nvSpPr>
        <p:spPr/>
        <p:txBody>
          <a:bodyPr/>
          <a:lstStyle>
            <a:lvl1pPr>
              <a:defRPr/>
            </a:lvl1pPr>
          </a:lstStyle>
          <a:p>
            <a:fld id="{C76BA04E-3C2E-400F-B797-E6C07A92A488}" type="slidenum">
              <a:rPr lang="en-US" altLang="en-US"/>
              <a:pPr/>
              <a:t>‹#›</a:t>
            </a:fld>
            <a:endParaRPr lang="en-US" altLang="en-US" dirty="0"/>
          </a:p>
        </p:txBody>
      </p:sp>
    </p:spTree>
    <p:extLst>
      <p:ext uri="{BB962C8B-B14F-4D97-AF65-F5344CB8AC3E}">
        <p14:creationId xmlns:p14="http://schemas.microsoft.com/office/powerpoint/2010/main" val="629232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3F44C7-2296-45D2-848C-89519489F3D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C5E6DCF-73F9-4DC1-9449-4FAD32D751C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914F4544-58C8-4C19-B46D-B2B1E89361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3D3AD6D-A8E6-4002-B127-61AD5A14BC93}"/>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xmlns="" id="{6528AFB7-A291-41C6-9CC1-419AACAF504B}"/>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xmlns="" id="{4327D48A-2584-4BE5-9942-8999D4DDF00E}"/>
              </a:ext>
            </a:extLst>
          </p:cNvPr>
          <p:cNvSpPr>
            <a:spLocks noGrp="1"/>
          </p:cNvSpPr>
          <p:nvPr>
            <p:ph type="sldNum" sz="quarter" idx="12"/>
          </p:nvPr>
        </p:nvSpPr>
        <p:spPr/>
        <p:txBody>
          <a:bodyPr/>
          <a:lstStyle>
            <a:lvl1pPr>
              <a:defRPr/>
            </a:lvl1pPr>
          </a:lstStyle>
          <a:p>
            <a:fld id="{89CCD471-F136-4715-8F05-C936E446C38E}" type="slidenum">
              <a:rPr lang="en-US" altLang="en-US"/>
              <a:pPr/>
              <a:t>‹#›</a:t>
            </a:fld>
            <a:endParaRPr lang="en-US" altLang="en-US" dirty="0"/>
          </a:p>
        </p:txBody>
      </p:sp>
    </p:spTree>
    <p:extLst>
      <p:ext uri="{BB962C8B-B14F-4D97-AF65-F5344CB8AC3E}">
        <p14:creationId xmlns:p14="http://schemas.microsoft.com/office/powerpoint/2010/main" val="1298283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C9232A-CD87-4E91-B8DD-B13044702C6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002D918C-7E27-488F-BBCC-BE623A30868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xmlns="" id="{658B78B8-9040-4A0B-9DAE-4ABA2AC66DC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DAB86C9-FE31-4E02-AE90-0FC251FF2840}"/>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xmlns="" id="{EFD46B96-4203-4334-9156-18CDD966174F}"/>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xmlns="" id="{EAB7E59C-9181-4689-B857-374D85950843}"/>
              </a:ext>
            </a:extLst>
          </p:cNvPr>
          <p:cNvSpPr>
            <a:spLocks noGrp="1"/>
          </p:cNvSpPr>
          <p:nvPr>
            <p:ph type="sldNum" sz="quarter" idx="12"/>
          </p:nvPr>
        </p:nvSpPr>
        <p:spPr/>
        <p:txBody>
          <a:bodyPr/>
          <a:lstStyle>
            <a:lvl1pPr>
              <a:defRPr/>
            </a:lvl1pPr>
          </a:lstStyle>
          <a:p>
            <a:fld id="{FEA056A5-58B7-4688-8EFF-32DE080590EA}" type="slidenum">
              <a:rPr lang="en-US" altLang="en-US"/>
              <a:pPr/>
              <a:t>‹#›</a:t>
            </a:fld>
            <a:endParaRPr lang="en-US" altLang="en-US" dirty="0"/>
          </a:p>
        </p:txBody>
      </p:sp>
    </p:spTree>
    <p:extLst>
      <p:ext uri="{BB962C8B-B14F-4D97-AF65-F5344CB8AC3E}">
        <p14:creationId xmlns:p14="http://schemas.microsoft.com/office/powerpoint/2010/main" val="1121978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78B65AC9-C0D1-4E9D-8D37-BFB13E063EC9}"/>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dirty="0"/>
          </a:p>
        </p:txBody>
      </p:sp>
      <p:sp>
        <p:nvSpPr>
          <p:cNvPr id="7171" name="Rectangle 3">
            <a:extLst>
              <a:ext uri="{FF2B5EF4-FFF2-40B4-BE49-F238E27FC236}">
                <a16:creationId xmlns:a16="http://schemas.microsoft.com/office/drawing/2014/main" xmlns="" id="{E1ED01D2-6A20-4CAA-9EC2-CFDE560B17EB}"/>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dirty="0"/>
          </a:p>
        </p:txBody>
      </p:sp>
      <p:sp>
        <p:nvSpPr>
          <p:cNvPr id="7172" name="Rectangle 4">
            <a:extLst>
              <a:ext uri="{FF2B5EF4-FFF2-40B4-BE49-F238E27FC236}">
                <a16:creationId xmlns:a16="http://schemas.microsoft.com/office/drawing/2014/main" xmlns="" id="{9989528F-94AB-4E9A-A4CA-057052CB27ED}"/>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A1D446A-A011-4E38-AE77-D4AD8AA6862F}" type="slidenum">
              <a:rPr lang="en-US" altLang="en-US"/>
              <a:pPr/>
              <a:t>‹#›</a:t>
            </a:fld>
            <a:endParaRPr lang="en-US" altLang="en-US" dirty="0"/>
          </a:p>
        </p:txBody>
      </p:sp>
      <p:sp>
        <p:nvSpPr>
          <p:cNvPr id="7173" name="Rectangle 5">
            <a:extLst>
              <a:ext uri="{FF2B5EF4-FFF2-40B4-BE49-F238E27FC236}">
                <a16:creationId xmlns:a16="http://schemas.microsoft.com/office/drawing/2014/main" xmlns="" id="{2822BB7F-4553-4A0A-85F1-C1DD457A8192}"/>
              </a:ext>
            </a:extLst>
          </p:cNvPr>
          <p:cNvSpPr>
            <a:spLocks noGrp="1" noChangeArrowheads="1"/>
          </p:cNvSpPr>
          <p:nvPr>
            <p:ph type="body" idx="1"/>
          </p:nvPr>
        </p:nvSpPr>
        <p:spPr bwMode="auto">
          <a:xfrm>
            <a:off x="457200" y="1524000"/>
            <a:ext cx="83820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176" name="Rectangle 8">
            <a:extLst>
              <a:ext uri="{FF2B5EF4-FFF2-40B4-BE49-F238E27FC236}">
                <a16:creationId xmlns:a16="http://schemas.microsoft.com/office/drawing/2014/main" xmlns="" id="{05D1D05E-FF0A-4484-9265-2A779CE66F04}"/>
              </a:ext>
            </a:extLst>
          </p:cNvPr>
          <p:cNvSpPr>
            <a:spLocks noGrp="1" noChangeArrowheads="1"/>
          </p:cNvSpPr>
          <p:nvPr>
            <p:ph type="title"/>
          </p:nvPr>
        </p:nvSpPr>
        <p:spPr bwMode="auto">
          <a:xfrm>
            <a:off x="388938" y="609600"/>
            <a:ext cx="8374062"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pic>
        <p:nvPicPr>
          <p:cNvPr id="7177" name="Picture 9" descr="The Inst for Patient Care_RGB copy">
            <a:extLst>
              <a:ext uri="{FF2B5EF4-FFF2-40B4-BE49-F238E27FC236}">
                <a16:creationId xmlns:a16="http://schemas.microsoft.com/office/drawing/2014/main" xmlns="" id="{8EFEEEA0-9EAB-472B-9DDB-2569F26EAAD0}"/>
              </a:ext>
            </a:extLst>
          </p:cNvPr>
          <p:cNvPicPr preferRelativeResize="0">
            <a:picLocks noChangeArrowheads="1"/>
          </p:cNvPicPr>
          <p:nvPr/>
        </p:nvPicPr>
        <p:blipFill>
          <a:blip r:embed="rId13" cstate="print">
            <a:extLst>
              <a:ext uri="{28A0092B-C50C-407E-A947-70E740481C1C}">
                <a14:useLocalDpi xmlns:a14="http://schemas.microsoft.com/office/drawing/2010/main" val="0"/>
              </a:ext>
            </a:extLst>
          </a:blip>
          <a:srcRect l="9024" t="13586" r="9024" b="6155"/>
          <a:stretch>
            <a:fillRect/>
          </a:stretch>
        </p:blipFill>
        <p:spPr bwMode="auto">
          <a:xfrm>
            <a:off x="152400" y="182563"/>
            <a:ext cx="1600200" cy="914400"/>
          </a:xfrm>
          <a:prstGeom prst="rect">
            <a:avLst/>
          </a:prstGeom>
          <a:noFill/>
          <a:extLst>
            <a:ext uri="{909E8E84-426E-40DD-AFC4-6F175D3DCCD1}">
              <a14:hiddenFill xmlns:a14="http://schemas.microsoft.com/office/drawing/2010/main">
                <a:solidFill>
                  <a:srgbClr val="FFFFFF"/>
                </a:solidFill>
              </a14:hiddenFill>
            </a:ext>
          </a:extLst>
        </p:spPr>
      </p:pic>
      <p:sp>
        <p:nvSpPr>
          <p:cNvPr id="7178" name="Rectangle 10">
            <a:extLst>
              <a:ext uri="{FF2B5EF4-FFF2-40B4-BE49-F238E27FC236}">
                <a16:creationId xmlns:a16="http://schemas.microsoft.com/office/drawing/2014/main" xmlns="" id="{46ABA4B3-85BB-4B8C-8530-587FA27B50E9}"/>
              </a:ext>
            </a:extLst>
          </p:cNvPr>
          <p:cNvSpPr>
            <a:spLocks noChangeArrowheads="1"/>
          </p:cNvSpPr>
          <p:nvPr/>
        </p:nvSpPr>
        <p:spPr bwMode="auto">
          <a:xfrm>
            <a:off x="6429375" y="203200"/>
            <a:ext cx="26384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a:r>
              <a:rPr lang="en-US" altLang="en-US" sz="1000" dirty="0">
                <a:solidFill>
                  <a:srgbClr val="595959"/>
                </a:solidFill>
                <a:latin typeface="Arial Narrow" panose="020B0606020202030204" pitchFamily="34" charset="0"/>
              </a:rPr>
              <a:t>INSPIRATION </a:t>
            </a:r>
            <a:r>
              <a:rPr lang="en-US" altLang="en-US" sz="1000" dirty="0">
                <a:solidFill>
                  <a:srgbClr val="00446A"/>
                </a:solidFill>
                <a:latin typeface="Arial Narrow" panose="020B0606020202030204" pitchFamily="34" charset="0"/>
              </a:rPr>
              <a:t>|</a:t>
            </a:r>
            <a:r>
              <a:rPr lang="en-US" altLang="en-US" sz="1000" dirty="0">
                <a:solidFill>
                  <a:srgbClr val="595959"/>
                </a:solidFill>
                <a:latin typeface="Arial Narrow" panose="020B0606020202030204" pitchFamily="34" charset="0"/>
              </a:rPr>
              <a:t> INNOVATION </a:t>
            </a:r>
            <a:r>
              <a:rPr lang="en-US" altLang="en-US" sz="1000" dirty="0">
                <a:solidFill>
                  <a:srgbClr val="00446A"/>
                </a:solidFill>
                <a:latin typeface="Arial Narrow" panose="020B0606020202030204" pitchFamily="34" charset="0"/>
              </a:rPr>
              <a:t>|</a:t>
            </a:r>
            <a:r>
              <a:rPr lang="en-US" altLang="en-US" sz="1000" dirty="0">
                <a:solidFill>
                  <a:srgbClr val="595959"/>
                </a:solidFill>
                <a:latin typeface="Arial Narrow" panose="020B0606020202030204" pitchFamily="34" charset="0"/>
              </a:rPr>
              <a:t> TRANSFORMATION</a:t>
            </a:r>
          </a:p>
        </p:txBody>
      </p:sp>
      <p:sp>
        <p:nvSpPr>
          <p:cNvPr id="7181" name="Text Box 13">
            <a:extLst>
              <a:ext uri="{FF2B5EF4-FFF2-40B4-BE49-F238E27FC236}">
                <a16:creationId xmlns:a16="http://schemas.microsoft.com/office/drawing/2014/main" xmlns="" id="{B9C8C2A4-BB2D-4F72-8864-9B0678ED7CBA}"/>
              </a:ext>
            </a:extLst>
          </p:cNvPr>
          <p:cNvSpPr txBox="1">
            <a:spLocks noChangeArrowheads="1"/>
          </p:cNvSpPr>
          <p:nvPr/>
        </p:nvSpPr>
        <p:spPr bwMode="auto">
          <a:xfrm>
            <a:off x="0" y="1066800"/>
            <a:ext cx="9144000" cy="274638"/>
          </a:xfrm>
          <a:prstGeom prst="rect">
            <a:avLst/>
          </a:prstGeom>
          <a:solidFill>
            <a:srgbClr val="008BB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endParaRPr lang="en-US" altLang="en-US" sz="1200" b="1" dirty="0">
              <a:solidFill>
                <a:schemeClr val="bg1"/>
              </a:solidFill>
              <a:latin typeface="Arial Narrow" panose="020B0606020202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a:extLst>
              <a:ext uri="{FF2B5EF4-FFF2-40B4-BE49-F238E27FC236}">
                <a16:creationId xmlns:a16="http://schemas.microsoft.com/office/drawing/2014/main" xmlns="" id="{19507ED4-AB04-4F41-99F7-DECEC299CB5C}"/>
              </a:ext>
            </a:extLst>
          </p:cNvPr>
          <p:cNvSpPr>
            <a:spLocks noGrp="1" noChangeArrowheads="1"/>
          </p:cNvSpPr>
          <p:nvPr>
            <p:ph type="subTitle" idx="1"/>
          </p:nvPr>
        </p:nvSpPr>
        <p:spPr>
          <a:xfrm>
            <a:off x="990600" y="3657600"/>
            <a:ext cx="7239000" cy="1752600"/>
          </a:xfrm>
        </p:spPr>
        <p:txBody>
          <a:bodyPr/>
          <a:lstStyle/>
          <a:p>
            <a:endParaRPr lang="en-US" sz="1800" b="1" dirty="0">
              <a:solidFill>
                <a:srgbClr val="008BB0"/>
              </a:solidFill>
            </a:endParaRPr>
          </a:p>
          <a:p>
            <a:r>
              <a:rPr lang="en-US" sz="2000" b="1" dirty="0">
                <a:solidFill>
                  <a:srgbClr val="008BB0"/>
                </a:solidFill>
                <a:latin typeface="Calibri" panose="020F0502020204030204" pitchFamily="34" charset="0"/>
                <a:cs typeface="Calibri" panose="020F0502020204030204" pitchFamily="34" charset="0"/>
              </a:rPr>
              <a:t>Gaurdia Banister, PhD, RN, NEA-BC, FAAN</a:t>
            </a:r>
          </a:p>
          <a:p>
            <a:r>
              <a:rPr lang="en-US" sz="1600" b="1" dirty="0">
                <a:solidFill>
                  <a:srgbClr val="008BB0"/>
                </a:solidFill>
                <a:latin typeface="Calibri" panose="020F0502020204030204" pitchFamily="34" charset="0"/>
                <a:cs typeface="Calibri" panose="020F0502020204030204" pitchFamily="34" charset="0"/>
              </a:rPr>
              <a:t>Executive Director, The Institute for Patient Care</a:t>
            </a:r>
          </a:p>
          <a:p>
            <a:r>
              <a:rPr lang="en-US" sz="1600" b="1" dirty="0">
                <a:solidFill>
                  <a:srgbClr val="008BB0"/>
                </a:solidFill>
                <a:latin typeface="Calibri" panose="020F0502020204030204" pitchFamily="34" charset="0"/>
                <a:cs typeface="Calibri" panose="020F0502020204030204" pitchFamily="34" charset="0"/>
              </a:rPr>
              <a:t>Director, The Yvonne L. Munn Center for Nursing Research</a:t>
            </a:r>
            <a:br>
              <a:rPr lang="en-US" sz="1600" b="1" dirty="0">
                <a:solidFill>
                  <a:srgbClr val="008BB0"/>
                </a:solidFill>
                <a:latin typeface="Calibri" panose="020F0502020204030204" pitchFamily="34" charset="0"/>
                <a:cs typeface="Calibri" panose="020F0502020204030204" pitchFamily="34" charset="0"/>
              </a:rPr>
            </a:br>
            <a:r>
              <a:rPr lang="en-US" sz="1600" b="1" dirty="0">
                <a:solidFill>
                  <a:srgbClr val="008BB0"/>
                </a:solidFill>
                <a:latin typeface="Calibri" panose="020F0502020204030204" pitchFamily="34" charset="0"/>
                <a:cs typeface="Calibri" panose="020F0502020204030204" pitchFamily="34" charset="0"/>
              </a:rPr>
              <a:t>Connell-Jones Endowed Chair in Nursing and Patient Care Research</a:t>
            </a:r>
          </a:p>
        </p:txBody>
      </p:sp>
      <p:sp>
        <p:nvSpPr>
          <p:cNvPr id="2053" name="Rectangle 5">
            <a:extLst>
              <a:ext uri="{FF2B5EF4-FFF2-40B4-BE49-F238E27FC236}">
                <a16:creationId xmlns:a16="http://schemas.microsoft.com/office/drawing/2014/main" xmlns="" id="{7D9BE16A-7210-4189-90C6-46D43C44408C}"/>
              </a:ext>
            </a:extLst>
          </p:cNvPr>
          <p:cNvSpPr>
            <a:spLocks noGrp="1" noChangeArrowheads="1"/>
          </p:cNvSpPr>
          <p:nvPr>
            <p:ph type="ctrTitle"/>
          </p:nvPr>
        </p:nvSpPr>
        <p:spPr>
          <a:xfrm>
            <a:off x="685800" y="2057400"/>
            <a:ext cx="7772400" cy="1482596"/>
          </a:xfrm>
        </p:spPr>
        <p:txBody>
          <a:bodyPr anchor="ctr"/>
          <a:lstStyle/>
          <a:p>
            <a:r>
              <a:rPr lang="en-US" sz="4000" b="1" i="1" dirty="0">
                <a:solidFill>
                  <a:srgbClr val="45555F"/>
                </a:solidFill>
                <a:latin typeface="Calibri" panose="020F0502020204030204" pitchFamily="34" charset="0"/>
                <a:ea typeface="Verdana" panose="020B0604030504040204" pitchFamily="34" charset="0"/>
                <a:cs typeface="Calibri" panose="020F0502020204030204" pitchFamily="34" charset="0"/>
              </a:rPr>
              <a:t>Racism in Healthcare: </a:t>
            </a:r>
            <a:br>
              <a:rPr lang="en-US" sz="4000" b="1" i="1" dirty="0">
                <a:solidFill>
                  <a:srgbClr val="45555F"/>
                </a:solidFill>
                <a:latin typeface="Calibri" panose="020F0502020204030204" pitchFamily="34" charset="0"/>
                <a:ea typeface="Verdana" panose="020B0604030504040204" pitchFamily="34" charset="0"/>
                <a:cs typeface="Calibri" panose="020F0502020204030204" pitchFamily="34" charset="0"/>
              </a:rPr>
            </a:br>
            <a:r>
              <a:rPr lang="en-US" sz="4000" b="1" i="1" dirty="0">
                <a:solidFill>
                  <a:srgbClr val="45555F"/>
                </a:solidFill>
                <a:latin typeface="Calibri" panose="020F0502020204030204" pitchFamily="34" charset="0"/>
                <a:ea typeface="Verdana" panose="020B0604030504040204" pitchFamily="34" charset="0"/>
                <a:cs typeface="Calibri" panose="020F0502020204030204" pitchFamily="34" charset="0"/>
              </a:rPr>
              <a:t>When the Patient Refuses Care</a:t>
            </a:r>
            <a:r>
              <a:rPr lang="en-US" sz="4000" dirty="0">
                <a:latin typeface="Calibri" panose="020F0502020204030204" pitchFamily="34" charset="0"/>
                <a:cs typeface="Calibri" panose="020F0502020204030204" pitchFamily="34" charset="0"/>
              </a:rPr>
              <a:t/>
            </a:r>
            <a:br>
              <a:rPr lang="en-US" sz="4000" dirty="0">
                <a:latin typeface="Calibri" panose="020F0502020204030204" pitchFamily="34" charset="0"/>
                <a:cs typeface="Calibri" panose="020F0502020204030204" pitchFamily="34" charset="0"/>
              </a:rPr>
            </a:br>
            <a:endParaRPr lang="en-US" altLang="en-US" sz="2800" dirty="0">
              <a:latin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DCFB1C-54BA-4496-9D6B-2D8FCF4EC99B}"/>
              </a:ext>
            </a:extLst>
          </p:cNvPr>
          <p:cNvSpPr>
            <a:spLocks noGrp="1"/>
          </p:cNvSpPr>
          <p:nvPr>
            <p:ph type="title"/>
          </p:nvPr>
        </p:nvSpPr>
        <p:spPr>
          <a:xfrm>
            <a:off x="1524000" y="304800"/>
            <a:ext cx="7199243" cy="838200"/>
          </a:xfrm>
        </p:spPr>
        <p:txBody>
          <a:bodyPr/>
          <a:lstStyle/>
          <a:p>
            <a:pPr marL="57150" indent="0" algn="ctr">
              <a:buNone/>
            </a:pPr>
            <a:r>
              <a:rPr lang="en-US" sz="3600" b="1" dirty="0">
                <a:latin typeface="Calibri" panose="020F0502020204030204" pitchFamily="34" charset="0"/>
                <a:cs typeface="Calibri" panose="020F0502020204030204" pitchFamily="34" charset="0"/>
              </a:rPr>
              <a:t>How Institutions Have Responded</a:t>
            </a:r>
          </a:p>
        </p:txBody>
      </p:sp>
      <p:graphicFrame>
        <p:nvGraphicFramePr>
          <p:cNvPr id="6150" name="Content Placeholder 2">
            <a:extLst>
              <a:ext uri="{FF2B5EF4-FFF2-40B4-BE49-F238E27FC236}">
                <a16:creationId xmlns:a16="http://schemas.microsoft.com/office/drawing/2014/main" xmlns="" id="{0B2D94A4-86A4-411B-9B4C-2B433347D54F}"/>
              </a:ext>
            </a:extLst>
          </p:cNvPr>
          <p:cNvGraphicFramePr>
            <a:graphicFrameLocks noGrp="1"/>
          </p:cNvGraphicFramePr>
          <p:nvPr>
            <p:ph idx="1"/>
            <p:extLst>
              <p:ext uri="{D42A27DB-BD31-4B8C-83A1-F6EECF244321}">
                <p14:modId xmlns:p14="http://schemas.microsoft.com/office/powerpoint/2010/main" val="3327241038"/>
              </p:ext>
            </p:extLst>
          </p:nvPr>
        </p:nvGraphicFramePr>
        <p:xfrm>
          <a:off x="260073" y="1371600"/>
          <a:ext cx="8579127" cy="2743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148" name="Picture 4" descr="Mayo Clinic ME (@MayoClinicME) / Twitter">
            <a:extLst>
              <a:ext uri="{FF2B5EF4-FFF2-40B4-BE49-F238E27FC236}">
                <a16:creationId xmlns:a16="http://schemas.microsoft.com/office/drawing/2014/main" xmlns="" id="{902083D0-3111-4A5A-9C40-81318F90070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95600" y="4289487"/>
            <a:ext cx="3429000" cy="2295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8565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F988EC-C3AF-45C1-8FD0-B547B2AC538F}"/>
              </a:ext>
            </a:extLst>
          </p:cNvPr>
          <p:cNvSpPr>
            <a:spLocks noGrp="1"/>
          </p:cNvSpPr>
          <p:nvPr>
            <p:ph type="title"/>
          </p:nvPr>
        </p:nvSpPr>
        <p:spPr>
          <a:xfrm>
            <a:off x="1371600" y="0"/>
            <a:ext cx="7924800" cy="1447800"/>
          </a:xfrm>
        </p:spPr>
        <p:txBody>
          <a:bodyPr/>
          <a:lstStyle/>
          <a:p>
            <a:r>
              <a:rPr lang="en-US" sz="4000" b="1" dirty="0">
                <a:latin typeface="Calibri" panose="020F0502020204030204" pitchFamily="34" charset="0"/>
                <a:cs typeface="Calibri" panose="020F0502020204030204" pitchFamily="34" charset="0"/>
              </a:rPr>
              <a:t>How Institutions Have Responded</a:t>
            </a:r>
            <a:endParaRPr lang="en-US" sz="4000" dirty="0"/>
          </a:p>
        </p:txBody>
      </p:sp>
      <p:pic>
        <p:nvPicPr>
          <p:cNvPr id="5122" name="Picture 2" descr="Logo Yale School Of Medicine, HD Png Download - kindpng">
            <a:extLst>
              <a:ext uri="{FF2B5EF4-FFF2-40B4-BE49-F238E27FC236}">
                <a16:creationId xmlns:a16="http://schemas.microsoft.com/office/drawing/2014/main" xmlns="" id="{5F18C1AF-4561-4B60-8A45-2603DD50D4B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24200" y="1634878"/>
            <a:ext cx="2628900"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xmlns="" id="{0B5DB6C5-4E29-4196-8727-F48C6A5414BB}"/>
              </a:ext>
            </a:extLst>
          </p:cNvPr>
          <p:cNvSpPr txBox="1"/>
          <p:nvPr/>
        </p:nvSpPr>
        <p:spPr>
          <a:xfrm>
            <a:off x="381000" y="3657600"/>
            <a:ext cx="8763000" cy="3816429"/>
          </a:xfrm>
          <a:prstGeom prst="rect">
            <a:avLst/>
          </a:prstGeom>
          <a:noFill/>
        </p:spPr>
        <p:txBody>
          <a:bodyPr wrap="square" rtlCol="0">
            <a:spAutoFit/>
          </a:bodyPr>
          <a:lstStyle/>
          <a:p>
            <a:pPr lvl="1"/>
            <a:r>
              <a:rPr lang="en-US" sz="2800" dirty="0">
                <a:latin typeface="Calibri" panose="020F0502020204030204" pitchFamily="34" charset="0"/>
                <a:cs typeface="Calibri" panose="020F0502020204030204" pitchFamily="34" charset="0"/>
              </a:rPr>
              <a:t>Developed the </a:t>
            </a:r>
            <a:r>
              <a:rPr lang="en-US" sz="2800" b="1" dirty="0">
                <a:solidFill>
                  <a:srgbClr val="FF0000"/>
                </a:solidFill>
                <a:latin typeface="Calibri" panose="020F0502020204030204" pitchFamily="34" charset="0"/>
                <a:cs typeface="Calibri" panose="020F0502020204030204" pitchFamily="34" charset="0"/>
              </a:rPr>
              <a:t>ERASE </a:t>
            </a:r>
            <a:r>
              <a:rPr lang="en-US" sz="2800" dirty="0">
                <a:latin typeface="Calibri" panose="020F0502020204030204" pitchFamily="34" charset="0"/>
                <a:cs typeface="Calibri" panose="020F0502020204030204" pitchFamily="34" charset="0"/>
              </a:rPr>
              <a:t>framework</a:t>
            </a:r>
          </a:p>
          <a:p>
            <a:pPr marL="857250" lvl="2" indent="0">
              <a:buNone/>
            </a:pPr>
            <a:r>
              <a:rPr lang="en-US" sz="2800" b="1" dirty="0">
                <a:solidFill>
                  <a:srgbClr val="FF0000"/>
                </a:solidFill>
                <a:latin typeface="Calibri" panose="020F0502020204030204" pitchFamily="34" charset="0"/>
                <a:cs typeface="Calibri" panose="020F0502020204030204" pitchFamily="34" charset="0"/>
              </a:rPr>
              <a:t>E</a:t>
            </a:r>
            <a:r>
              <a:rPr lang="en-US" sz="2800" dirty="0">
                <a:latin typeface="Calibri" panose="020F0502020204030204" pitchFamily="34" charset="0"/>
                <a:cs typeface="Calibri" panose="020F0502020204030204" pitchFamily="34" charset="0"/>
              </a:rPr>
              <a:t>xpect mistreatment will occur</a:t>
            </a:r>
          </a:p>
          <a:p>
            <a:pPr marL="857250" lvl="2" indent="0">
              <a:buNone/>
            </a:pPr>
            <a:r>
              <a:rPr lang="en-US" sz="2800" b="1" dirty="0">
                <a:solidFill>
                  <a:srgbClr val="FF0000"/>
                </a:solidFill>
                <a:latin typeface="Calibri" panose="020F0502020204030204" pitchFamily="34" charset="0"/>
                <a:cs typeface="Calibri" panose="020F0502020204030204" pitchFamily="34" charset="0"/>
              </a:rPr>
              <a:t>R</a:t>
            </a:r>
            <a:r>
              <a:rPr lang="en-US" sz="2800" dirty="0">
                <a:latin typeface="Calibri" panose="020F0502020204030204" pitchFamily="34" charset="0"/>
                <a:cs typeface="Calibri" panose="020F0502020204030204" pitchFamily="34" charset="0"/>
              </a:rPr>
              <a:t>ecognize when it occurs</a:t>
            </a:r>
          </a:p>
          <a:p>
            <a:pPr marL="857250" lvl="2" indent="0">
              <a:buNone/>
            </a:pPr>
            <a:r>
              <a:rPr lang="en-US" sz="2800" b="1" dirty="0">
                <a:solidFill>
                  <a:srgbClr val="FF0000"/>
                </a:solidFill>
                <a:latin typeface="Calibri" panose="020F0502020204030204" pitchFamily="34" charset="0"/>
                <a:cs typeface="Calibri" panose="020F0502020204030204" pitchFamily="34" charset="0"/>
              </a:rPr>
              <a:t>A</a:t>
            </a:r>
            <a:r>
              <a:rPr lang="en-US" sz="2800" dirty="0">
                <a:latin typeface="Calibri" panose="020F0502020204030204" pitchFamily="34" charset="0"/>
                <a:cs typeface="Calibri" panose="020F0502020204030204" pitchFamily="34" charset="0"/>
              </a:rPr>
              <a:t>ddress the situation in real time</a:t>
            </a:r>
          </a:p>
          <a:p>
            <a:pPr marL="857250" lvl="2" indent="0">
              <a:buNone/>
            </a:pPr>
            <a:r>
              <a:rPr lang="en-US" sz="2800" b="1" dirty="0">
                <a:solidFill>
                  <a:srgbClr val="FF0000"/>
                </a:solidFill>
                <a:latin typeface="Calibri" panose="020F0502020204030204" pitchFamily="34" charset="0"/>
                <a:cs typeface="Calibri" panose="020F0502020204030204" pitchFamily="34" charset="0"/>
              </a:rPr>
              <a:t>S</a:t>
            </a:r>
            <a:r>
              <a:rPr lang="en-US" sz="2800" dirty="0">
                <a:latin typeface="Calibri" panose="020F0502020204030204" pitchFamily="34" charset="0"/>
                <a:cs typeface="Calibri" panose="020F0502020204030204" pitchFamily="34" charset="0"/>
              </a:rPr>
              <a:t>upport the learner after the incident</a:t>
            </a:r>
          </a:p>
          <a:p>
            <a:pPr marL="857250" lvl="2" indent="0">
              <a:buNone/>
            </a:pPr>
            <a:r>
              <a:rPr lang="en-US" sz="2800" b="1" dirty="0">
                <a:solidFill>
                  <a:srgbClr val="FF0000"/>
                </a:solidFill>
                <a:latin typeface="Calibri" panose="020F0502020204030204" pitchFamily="34" charset="0"/>
                <a:cs typeface="Calibri" panose="020F0502020204030204" pitchFamily="34" charset="0"/>
              </a:rPr>
              <a:t>E</a:t>
            </a:r>
            <a:r>
              <a:rPr lang="en-US" sz="2800" dirty="0">
                <a:latin typeface="Calibri" panose="020F0502020204030204" pitchFamily="34" charset="0"/>
                <a:cs typeface="Calibri" panose="020F0502020204030204" pitchFamily="34" charset="0"/>
              </a:rPr>
              <a:t>stablish and encourage a positive culture</a:t>
            </a:r>
          </a:p>
          <a:p>
            <a:pPr lvl="1"/>
            <a:r>
              <a:rPr lang="en-US" sz="2800" dirty="0">
                <a:latin typeface="Calibri" panose="020F0502020204030204" pitchFamily="34" charset="0"/>
                <a:cs typeface="Calibri" panose="020F0502020204030204" pitchFamily="34" charset="0"/>
              </a:rPr>
              <a:t>Training modules for new employees and trainees</a:t>
            </a:r>
          </a:p>
          <a:p>
            <a:pPr marL="457200" lvl="1" indent="0">
              <a:buNone/>
            </a:pPr>
            <a:endParaRPr lang="en-US" sz="2800" dirty="0"/>
          </a:p>
          <a:p>
            <a:endParaRPr lang="en-US" dirty="0"/>
          </a:p>
        </p:txBody>
      </p:sp>
    </p:spTree>
    <p:extLst>
      <p:ext uri="{BB962C8B-B14F-4D97-AF65-F5344CB8AC3E}">
        <p14:creationId xmlns:p14="http://schemas.microsoft.com/office/powerpoint/2010/main" val="1422517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DCFB1C-54BA-4496-9D6B-2D8FCF4EC99B}"/>
              </a:ext>
            </a:extLst>
          </p:cNvPr>
          <p:cNvSpPr>
            <a:spLocks noGrp="1"/>
          </p:cNvSpPr>
          <p:nvPr>
            <p:ph type="title"/>
          </p:nvPr>
        </p:nvSpPr>
        <p:spPr>
          <a:xfrm>
            <a:off x="1295400" y="304800"/>
            <a:ext cx="7924800" cy="838200"/>
          </a:xfrm>
        </p:spPr>
        <p:txBody>
          <a:bodyPr/>
          <a:lstStyle/>
          <a:p>
            <a:pPr marL="57150" indent="0" algn="ctr">
              <a:buNone/>
            </a:pPr>
            <a:r>
              <a:rPr lang="en-US" sz="4000" b="1" dirty="0">
                <a:latin typeface="Calibri" panose="020F0502020204030204" pitchFamily="34" charset="0"/>
                <a:cs typeface="Calibri" panose="020F0502020204030204" pitchFamily="34" charset="0"/>
              </a:rPr>
              <a:t>How Institutions Have Responded</a:t>
            </a:r>
          </a:p>
        </p:txBody>
      </p:sp>
      <p:sp>
        <p:nvSpPr>
          <p:cNvPr id="3" name="Content Placeholder 2">
            <a:extLst>
              <a:ext uri="{FF2B5EF4-FFF2-40B4-BE49-F238E27FC236}">
                <a16:creationId xmlns:a16="http://schemas.microsoft.com/office/drawing/2014/main" xmlns="" id="{C3D2E0FC-23E9-4FF0-8498-E788046F51DD}"/>
              </a:ext>
            </a:extLst>
          </p:cNvPr>
          <p:cNvSpPr>
            <a:spLocks noGrp="1"/>
          </p:cNvSpPr>
          <p:nvPr>
            <p:ph idx="1"/>
          </p:nvPr>
        </p:nvSpPr>
        <p:spPr>
          <a:xfrm>
            <a:off x="122581" y="1371600"/>
            <a:ext cx="8869019" cy="5334000"/>
          </a:xfrm>
        </p:spPr>
        <p:txBody>
          <a:bodyPr/>
          <a:lstStyle/>
          <a:p>
            <a:pPr marL="457200" lvl="1" indent="0">
              <a:buNone/>
            </a:pPr>
            <a:r>
              <a:rPr lang="en-US" sz="2000" b="1" dirty="0">
                <a:latin typeface="Calibri" panose="020F0502020204030204" pitchFamily="34" charset="0"/>
                <a:cs typeface="Calibri" panose="020F0502020204030204" pitchFamily="34" charset="0"/>
              </a:rPr>
              <a:t>Other tactics and strategies</a:t>
            </a:r>
            <a:r>
              <a:rPr lang="en-US" sz="1600" dirty="0">
                <a:latin typeface="Calibri" panose="020F0502020204030204" pitchFamily="34" charset="0"/>
                <a:cs typeface="Calibri" panose="020F0502020204030204" pitchFamily="34" charset="0"/>
              </a:rPr>
              <a:t>:</a:t>
            </a:r>
          </a:p>
          <a:p>
            <a:pPr marL="0" indent="0">
              <a:buNone/>
            </a:pPr>
            <a:endParaRPr lang="en-US" sz="1800" dirty="0">
              <a:latin typeface="Calibri" panose="020F0502020204030204" pitchFamily="34" charset="0"/>
              <a:cs typeface="Calibri" panose="020F0502020204030204" pitchFamily="34" charset="0"/>
            </a:endParaRPr>
          </a:p>
          <a:p>
            <a:pPr lvl="1"/>
            <a:r>
              <a:rPr lang="en-US" sz="1800" dirty="0">
                <a:latin typeface="Calibri" panose="020F0502020204030204" pitchFamily="34" charset="0"/>
                <a:cs typeface="Calibri" panose="020F0502020204030204" pitchFamily="34" charset="0"/>
              </a:rPr>
              <a:t>Development of a decision tree in the emergency department for providers to consider when presented with patients’ requests for reassignment based on race or ethnic background that balances:</a:t>
            </a:r>
          </a:p>
          <a:p>
            <a:pPr marL="457200" lvl="1" indent="0">
              <a:buNone/>
            </a:pPr>
            <a:endParaRPr lang="en-US" sz="1600" dirty="0">
              <a:latin typeface="Calibri" panose="020F0502020204030204" pitchFamily="34" charset="0"/>
              <a:cs typeface="Calibri" panose="020F0502020204030204" pitchFamily="34" charset="0"/>
            </a:endParaRPr>
          </a:p>
          <a:p>
            <a:pPr lvl="2"/>
            <a:r>
              <a:rPr lang="en-US" sz="1800" dirty="0">
                <a:latin typeface="Calibri" panose="020F0502020204030204" pitchFamily="34" charset="0"/>
                <a:cs typeface="Calibri" panose="020F0502020204030204" pitchFamily="34" charset="0"/>
              </a:rPr>
              <a:t>Duty to provide care to racist patients</a:t>
            </a:r>
          </a:p>
          <a:p>
            <a:pPr lvl="2"/>
            <a:r>
              <a:rPr lang="en-US" sz="1800" dirty="0">
                <a:latin typeface="Calibri" panose="020F0502020204030204" pitchFamily="34" charset="0"/>
                <a:cs typeface="Calibri" panose="020F0502020204030204" pitchFamily="34" charset="0"/>
              </a:rPr>
              <a:t>Recognition of the harm to targeted providers by taking into account whether the patient is medically stable</a:t>
            </a:r>
          </a:p>
          <a:p>
            <a:pPr lvl="2"/>
            <a:r>
              <a:rPr lang="en-US" sz="1800" dirty="0">
                <a:latin typeface="Calibri" panose="020F0502020204030204" pitchFamily="34" charset="0"/>
                <a:cs typeface="Calibri" panose="020F0502020204030204" pitchFamily="34" charset="0"/>
              </a:rPr>
              <a:t>Consider not accommodating patients who are in stable condition who persist with reassignment requests based on bigotry</a:t>
            </a:r>
          </a:p>
          <a:p>
            <a:pPr lvl="2"/>
            <a:r>
              <a:rPr lang="en-US" sz="1800" dirty="0">
                <a:latin typeface="Calibri" panose="020F0502020204030204" pitchFamily="34" charset="0"/>
                <a:cs typeface="Calibri" panose="020F0502020204030204" pitchFamily="34" charset="0"/>
              </a:rPr>
              <a:t>Identify and address action steps or risk losing talented staff of color who refuse to be demeaned. </a:t>
            </a:r>
          </a:p>
          <a:p>
            <a:pPr lvl="2"/>
            <a:r>
              <a:rPr lang="en-US" sz="1800" dirty="0">
                <a:latin typeface="Calibri" panose="020F0502020204030204" pitchFamily="34" charset="0"/>
                <a:cs typeface="Calibri" panose="020F0502020204030204" pitchFamily="34" charset="0"/>
              </a:rPr>
              <a:t>Provide support to the provider/team targeted and allow debriefings on how to manage the issue should it occur again</a:t>
            </a:r>
          </a:p>
          <a:p>
            <a:pPr lvl="1"/>
            <a:endParaRPr lang="en-US" sz="1600" dirty="0"/>
          </a:p>
          <a:p>
            <a:pPr lvl="1"/>
            <a:endParaRPr lang="en-US" sz="1600" dirty="0"/>
          </a:p>
          <a:p>
            <a:pPr lvl="1"/>
            <a:endParaRPr lang="en-US" sz="1800" dirty="0"/>
          </a:p>
        </p:txBody>
      </p:sp>
    </p:spTree>
    <p:extLst>
      <p:ext uri="{BB962C8B-B14F-4D97-AF65-F5344CB8AC3E}">
        <p14:creationId xmlns:p14="http://schemas.microsoft.com/office/powerpoint/2010/main" val="3279404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DCFB1C-54BA-4496-9D6B-2D8FCF4EC99B}"/>
              </a:ext>
            </a:extLst>
          </p:cNvPr>
          <p:cNvSpPr>
            <a:spLocks noGrp="1"/>
          </p:cNvSpPr>
          <p:nvPr>
            <p:ph type="title"/>
          </p:nvPr>
        </p:nvSpPr>
        <p:spPr>
          <a:xfrm>
            <a:off x="1371600" y="304800"/>
            <a:ext cx="7199243" cy="838200"/>
          </a:xfrm>
        </p:spPr>
        <p:txBody>
          <a:bodyPr/>
          <a:lstStyle/>
          <a:p>
            <a:r>
              <a:rPr lang="en-US" sz="3200" b="1" dirty="0">
                <a:latin typeface="Calibri" panose="020F0502020204030204" pitchFamily="34" charset="0"/>
                <a:cs typeface="Calibri" panose="020F0502020204030204" pitchFamily="34" charset="0"/>
              </a:rPr>
              <a:t>MGH Strategies to Address the Issues</a:t>
            </a:r>
          </a:p>
        </p:txBody>
      </p:sp>
      <p:sp>
        <p:nvSpPr>
          <p:cNvPr id="3" name="Content Placeholder 2">
            <a:extLst>
              <a:ext uri="{FF2B5EF4-FFF2-40B4-BE49-F238E27FC236}">
                <a16:creationId xmlns:a16="http://schemas.microsoft.com/office/drawing/2014/main" xmlns="" id="{C3D2E0FC-23E9-4FF0-8498-E788046F51DD}"/>
              </a:ext>
            </a:extLst>
          </p:cNvPr>
          <p:cNvSpPr>
            <a:spLocks noGrp="1"/>
          </p:cNvSpPr>
          <p:nvPr>
            <p:ph idx="1"/>
          </p:nvPr>
        </p:nvSpPr>
        <p:spPr>
          <a:xfrm>
            <a:off x="152400" y="1447800"/>
            <a:ext cx="5562599" cy="5257800"/>
          </a:xfrm>
        </p:spPr>
        <p:txBody>
          <a:bodyPr/>
          <a:lstStyle/>
          <a:p>
            <a:pPr marL="0" indent="0">
              <a:spcBef>
                <a:spcPts val="0"/>
              </a:spcBef>
              <a:buNone/>
            </a:pPr>
            <a:r>
              <a:rPr lang="en-US" sz="2600" b="1" dirty="0">
                <a:solidFill>
                  <a:schemeClr val="tx1">
                    <a:lumMod val="75000"/>
                    <a:lumOff val="25000"/>
                  </a:schemeClr>
                </a:solidFill>
                <a:latin typeface="Calibri" panose="020F0502020204030204" pitchFamily="34" charset="0"/>
                <a:ea typeface="Verdana" panose="020B0604030504040204" pitchFamily="34" charset="0"/>
                <a:cs typeface="Calibri" panose="020F0502020204030204" pitchFamily="34" charset="0"/>
              </a:rPr>
              <a:t>Patient/Family/Visitor Code of Conduct: Responding to Disrespectful, Discriminatory, Disruptive, or Harassing Behaviors</a:t>
            </a:r>
            <a:endParaRPr lang="en-US" sz="2600" dirty="0">
              <a:solidFill>
                <a:schemeClr val="tx1">
                  <a:lumMod val="75000"/>
                  <a:lumOff val="25000"/>
                </a:schemeClr>
              </a:solidFill>
              <a:latin typeface="Calibri" panose="020F0502020204030204" pitchFamily="34" charset="0"/>
              <a:ea typeface="Verdana" panose="020B0604030504040204" pitchFamily="34" charset="0"/>
              <a:cs typeface="Calibri" panose="020F0502020204030204" pitchFamily="34" charset="0"/>
            </a:endParaRPr>
          </a:p>
          <a:p>
            <a:pPr marL="600075" lvl="1" indent="-257175" defTabSz="342900" fontAlgn="base">
              <a:spcBef>
                <a:spcPts val="0"/>
              </a:spcBef>
              <a:spcAft>
                <a:spcPct val="0"/>
              </a:spcAft>
              <a:buClr>
                <a:srgbClr val="2E75B6"/>
              </a:buClr>
              <a:buSzPct val="80000"/>
              <a:buFont typeface="Arial" panose="020B0604020202020204" pitchFamily="34" charset="0"/>
              <a:buChar char="•"/>
              <a:tabLst>
                <a:tab pos="342900" algn="l"/>
              </a:tabLst>
              <a:defRPr/>
            </a:pPr>
            <a:r>
              <a:rPr lang="en-US" sz="2600" dirty="0">
                <a:solidFill>
                  <a:prstClr val="black">
                    <a:lumMod val="75000"/>
                    <a:lumOff val="25000"/>
                  </a:prstClr>
                </a:solidFill>
                <a:latin typeface="Calibri" panose="020F0502020204030204" pitchFamily="34" charset="0"/>
                <a:cs typeface="Calibri" panose="020F0502020204030204" pitchFamily="34" charset="0"/>
              </a:rPr>
              <a:t>addresses discriminatory, disrespectful, disruptive, and harassing behaviors</a:t>
            </a:r>
          </a:p>
          <a:p>
            <a:pPr marL="600075" lvl="1" indent="-257175" defTabSz="342900" fontAlgn="base">
              <a:spcBef>
                <a:spcPts val="0"/>
              </a:spcBef>
              <a:spcAft>
                <a:spcPct val="0"/>
              </a:spcAft>
              <a:buClr>
                <a:srgbClr val="2E75B6"/>
              </a:buClr>
              <a:buSzPct val="80000"/>
              <a:buFont typeface="Arial" panose="020B0604020202020204" pitchFamily="34" charset="0"/>
              <a:buChar char="•"/>
              <a:tabLst>
                <a:tab pos="342900" algn="l"/>
              </a:tabLst>
              <a:defRPr/>
            </a:pPr>
            <a:r>
              <a:rPr lang="en-US" sz="2600" dirty="0">
                <a:solidFill>
                  <a:prstClr val="black">
                    <a:lumMod val="75000"/>
                    <a:lumOff val="25000"/>
                  </a:prstClr>
                </a:solidFill>
                <a:latin typeface="Calibri" panose="020F0502020204030204" pitchFamily="34" charset="0"/>
                <a:cs typeface="Calibri" panose="020F0502020204030204" pitchFamily="34" charset="0"/>
              </a:rPr>
              <a:t>Sets response expectation of all workforce members (bystanders, leaders, not just targeted person)</a:t>
            </a:r>
          </a:p>
          <a:p>
            <a:pPr marL="600075" lvl="1" indent="-257175" defTabSz="342900" fontAlgn="base">
              <a:spcBef>
                <a:spcPts val="0"/>
              </a:spcBef>
              <a:spcAft>
                <a:spcPct val="0"/>
              </a:spcAft>
              <a:buClr>
                <a:srgbClr val="2E75B6"/>
              </a:buClr>
              <a:buSzPct val="80000"/>
              <a:buFont typeface="Arial" panose="020B0604020202020204" pitchFamily="34" charset="0"/>
              <a:buChar char="•"/>
              <a:tabLst>
                <a:tab pos="342900" algn="l"/>
              </a:tabLst>
              <a:defRPr/>
            </a:pPr>
            <a:r>
              <a:rPr lang="en-US" sz="2600" dirty="0">
                <a:solidFill>
                  <a:prstClr val="black">
                    <a:lumMod val="75000"/>
                    <a:lumOff val="25000"/>
                  </a:prstClr>
                </a:solidFill>
                <a:latin typeface="Calibri" panose="020F0502020204030204" pitchFamily="34" charset="0"/>
                <a:cs typeface="Calibri" panose="020F0502020204030204" pitchFamily="34" charset="0"/>
              </a:rPr>
              <a:t>Commitment of support for targeted person and role of manager/chief</a:t>
            </a:r>
          </a:p>
          <a:p>
            <a:pPr marL="457200" lvl="1" indent="0">
              <a:buNone/>
            </a:pPr>
            <a:endParaRPr lang="en-US" sz="1800" dirty="0"/>
          </a:p>
        </p:txBody>
      </p:sp>
      <p:pic>
        <p:nvPicPr>
          <p:cNvPr id="4" name="Picture 3">
            <a:extLst>
              <a:ext uri="{FF2B5EF4-FFF2-40B4-BE49-F238E27FC236}">
                <a16:creationId xmlns:a16="http://schemas.microsoft.com/office/drawing/2014/main" xmlns="" id="{528431D8-A581-4D85-8866-A84C7FD9F23A}"/>
              </a:ext>
            </a:extLst>
          </p:cNvPr>
          <p:cNvPicPr>
            <a:picLocks noChangeAspect="1"/>
          </p:cNvPicPr>
          <p:nvPr/>
        </p:nvPicPr>
        <p:blipFill>
          <a:blip r:embed="rId3"/>
          <a:stretch>
            <a:fillRect/>
          </a:stretch>
        </p:blipFill>
        <p:spPr>
          <a:xfrm>
            <a:off x="5842553" y="2514600"/>
            <a:ext cx="2857500" cy="2724150"/>
          </a:xfrm>
          <a:prstGeom prst="rect">
            <a:avLst/>
          </a:prstGeom>
        </p:spPr>
      </p:pic>
    </p:spTree>
    <p:extLst>
      <p:ext uri="{BB962C8B-B14F-4D97-AF65-F5344CB8AC3E}">
        <p14:creationId xmlns:p14="http://schemas.microsoft.com/office/powerpoint/2010/main" val="325015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8A0405-E85D-4375-B4B2-F8EC6A65D99D}"/>
              </a:ext>
            </a:extLst>
          </p:cNvPr>
          <p:cNvSpPr>
            <a:spLocks noGrp="1"/>
          </p:cNvSpPr>
          <p:nvPr>
            <p:ph type="title"/>
          </p:nvPr>
        </p:nvSpPr>
        <p:spPr>
          <a:xfrm>
            <a:off x="1295400" y="0"/>
            <a:ext cx="7467600" cy="1447800"/>
          </a:xfrm>
        </p:spPr>
        <p:txBody>
          <a:bodyPr/>
          <a:lstStyle/>
          <a:p>
            <a:r>
              <a:rPr lang="en-US" sz="3200" b="1" dirty="0">
                <a:latin typeface="Calibri" panose="020F0502020204030204" pitchFamily="34" charset="0"/>
                <a:cs typeface="Calibri" panose="020F0502020204030204" pitchFamily="34" charset="0"/>
              </a:rPr>
              <a:t>MGH Strategies to Address the Issues</a:t>
            </a:r>
            <a:endParaRPr lang="en-US" sz="3200" dirty="0"/>
          </a:p>
        </p:txBody>
      </p:sp>
      <p:sp>
        <p:nvSpPr>
          <p:cNvPr id="3" name="Content Placeholder 2">
            <a:extLst>
              <a:ext uri="{FF2B5EF4-FFF2-40B4-BE49-F238E27FC236}">
                <a16:creationId xmlns:a16="http://schemas.microsoft.com/office/drawing/2014/main" xmlns="" id="{406A0063-F65B-48F4-9A23-DD5F951AC771}"/>
              </a:ext>
            </a:extLst>
          </p:cNvPr>
          <p:cNvSpPr>
            <a:spLocks noGrp="1"/>
          </p:cNvSpPr>
          <p:nvPr>
            <p:ph idx="1"/>
          </p:nvPr>
        </p:nvSpPr>
        <p:spPr>
          <a:xfrm>
            <a:off x="76200" y="838200"/>
            <a:ext cx="4572000" cy="5943600"/>
          </a:xfrm>
        </p:spPr>
        <p:txBody>
          <a:bodyPr/>
          <a:lstStyle/>
          <a:p>
            <a:pPr marL="0" indent="-57150" defTabSz="342900">
              <a:spcBef>
                <a:spcPts val="0"/>
              </a:spcBef>
              <a:buClr>
                <a:srgbClr val="2E75B6"/>
              </a:buClr>
              <a:buSzPct val="80000"/>
              <a:buNone/>
              <a:tabLst>
                <a:tab pos="342900" algn="l"/>
              </a:tabLst>
            </a:pPr>
            <a:endParaRPr lang="en-US" sz="2400" dirty="0">
              <a:solidFill>
                <a:prstClr val="black">
                  <a:lumMod val="75000"/>
                  <a:lumOff val="25000"/>
                </a:prstClr>
              </a:solidFill>
              <a:latin typeface="Calibri" panose="020F0502020204030204" pitchFamily="34" charset="0"/>
              <a:cs typeface="Calibri" panose="020F0502020204030204" pitchFamily="34" charset="0"/>
            </a:endParaRPr>
          </a:p>
          <a:p>
            <a:pPr marL="0" indent="-57150" defTabSz="342900">
              <a:spcBef>
                <a:spcPts val="0"/>
              </a:spcBef>
              <a:buClr>
                <a:srgbClr val="2E75B6"/>
              </a:buClr>
              <a:buSzPct val="80000"/>
              <a:buNone/>
              <a:tabLst>
                <a:tab pos="342900" algn="l"/>
              </a:tabLst>
            </a:pPr>
            <a:r>
              <a:rPr lang="en-US" sz="2400" dirty="0">
                <a:solidFill>
                  <a:prstClr val="black">
                    <a:lumMod val="75000"/>
                    <a:lumOff val="25000"/>
                  </a:prstClr>
                </a:solidFill>
                <a:latin typeface="Calibri" panose="020F0502020204030204" pitchFamily="34" charset="0"/>
                <a:cs typeface="Calibri" panose="020F0502020204030204" pitchFamily="34" charset="0"/>
              </a:rPr>
              <a:t>Introduces </a:t>
            </a:r>
            <a:r>
              <a:rPr lang="en-US" sz="2400" b="1" dirty="0">
                <a:solidFill>
                  <a:srgbClr val="FF0000"/>
                </a:solidFill>
                <a:latin typeface="Calibri" panose="020F0502020204030204" pitchFamily="34" charset="0"/>
                <a:cs typeface="Calibri" panose="020F0502020204030204" pitchFamily="34" charset="0"/>
              </a:rPr>
              <a:t>SAFER</a:t>
            </a:r>
            <a:r>
              <a:rPr lang="en-US" sz="2400" b="1" dirty="0">
                <a:solidFill>
                  <a:prstClr val="black">
                    <a:lumMod val="75000"/>
                    <a:lumOff val="25000"/>
                  </a:prstClr>
                </a:solidFill>
                <a:latin typeface="Calibri" panose="020F0502020204030204" pitchFamily="34" charset="0"/>
                <a:cs typeface="Calibri" panose="020F0502020204030204" pitchFamily="34" charset="0"/>
              </a:rPr>
              <a:t> </a:t>
            </a:r>
            <a:r>
              <a:rPr lang="en-US" sz="2400" dirty="0">
                <a:solidFill>
                  <a:prstClr val="black">
                    <a:lumMod val="75000"/>
                    <a:lumOff val="25000"/>
                  </a:prstClr>
                </a:solidFill>
                <a:latin typeface="Calibri" panose="020F0502020204030204" pitchFamily="34" charset="0"/>
                <a:cs typeface="Calibri" panose="020F0502020204030204" pitchFamily="34" charset="0"/>
              </a:rPr>
              <a:t>Model framework </a:t>
            </a:r>
          </a:p>
          <a:p>
            <a:pPr marL="942975" lvl="2" indent="-257175" defTabSz="342900">
              <a:spcBef>
                <a:spcPts val="0"/>
              </a:spcBef>
              <a:buClr>
                <a:srgbClr val="2E75B6"/>
              </a:buClr>
              <a:buSzPct val="80000"/>
              <a:buFont typeface="Arial" panose="020B0604020202020204" pitchFamily="34" charset="0"/>
              <a:buChar char="•"/>
              <a:tabLst>
                <a:tab pos="342900" algn="l"/>
              </a:tabLst>
            </a:pPr>
            <a:r>
              <a:rPr lang="en-US" b="1" dirty="0">
                <a:solidFill>
                  <a:srgbClr val="FF0000"/>
                </a:solidFill>
                <a:latin typeface="Calibri" panose="020F0502020204030204" pitchFamily="34" charset="0"/>
                <a:cs typeface="Calibri" panose="020F0502020204030204" pitchFamily="34" charset="0"/>
              </a:rPr>
              <a:t>S</a:t>
            </a:r>
            <a:r>
              <a:rPr lang="en-US" dirty="0">
                <a:solidFill>
                  <a:prstClr val="black">
                    <a:lumMod val="75000"/>
                    <a:lumOff val="25000"/>
                  </a:prstClr>
                </a:solidFill>
                <a:latin typeface="Calibri" panose="020F0502020204030204" pitchFamily="34" charset="0"/>
                <a:cs typeface="Calibri" panose="020F0502020204030204" pitchFamily="34" charset="0"/>
              </a:rPr>
              <a:t>peak up</a:t>
            </a:r>
            <a:r>
              <a:rPr lang="en-US" b="1" dirty="0">
                <a:solidFill>
                  <a:prstClr val="black">
                    <a:lumMod val="75000"/>
                    <a:lumOff val="25000"/>
                  </a:prstClr>
                </a:solidFill>
                <a:latin typeface="Calibri" panose="020F0502020204030204" pitchFamily="34" charset="0"/>
                <a:cs typeface="Calibri" panose="020F0502020204030204" pitchFamily="34" charset="0"/>
              </a:rPr>
              <a:t>; S</a:t>
            </a:r>
            <a:r>
              <a:rPr lang="en-US" dirty="0">
                <a:solidFill>
                  <a:prstClr val="black">
                    <a:lumMod val="75000"/>
                    <a:lumOff val="25000"/>
                  </a:prstClr>
                </a:solidFill>
                <a:latin typeface="Calibri" panose="020F0502020204030204" pitchFamily="34" charset="0"/>
                <a:cs typeface="Calibri" panose="020F0502020204030204" pitchFamily="34" charset="0"/>
              </a:rPr>
              <a:t>upport the targeted workforce member</a:t>
            </a:r>
          </a:p>
          <a:p>
            <a:pPr marL="942975" lvl="2" indent="-257175" defTabSz="342900">
              <a:spcBef>
                <a:spcPts val="0"/>
              </a:spcBef>
              <a:buClr>
                <a:srgbClr val="2E75B6"/>
              </a:buClr>
              <a:buSzPct val="80000"/>
              <a:buFont typeface="Arial" panose="020B0604020202020204" pitchFamily="34" charset="0"/>
              <a:buChar char="•"/>
              <a:tabLst>
                <a:tab pos="342900" algn="l"/>
              </a:tabLst>
            </a:pPr>
            <a:r>
              <a:rPr lang="en-US" b="1" dirty="0">
                <a:solidFill>
                  <a:srgbClr val="FF0000"/>
                </a:solidFill>
                <a:latin typeface="Calibri" panose="020F0502020204030204" pitchFamily="34" charset="0"/>
                <a:cs typeface="Calibri" panose="020F0502020204030204" pitchFamily="34" charset="0"/>
              </a:rPr>
              <a:t>A</a:t>
            </a:r>
            <a:r>
              <a:rPr lang="en-US" dirty="0">
                <a:solidFill>
                  <a:prstClr val="black">
                    <a:lumMod val="75000"/>
                    <a:lumOff val="25000"/>
                  </a:prstClr>
                </a:solidFill>
                <a:latin typeface="Calibri" panose="020F0502020204030204" pitchFamily="34" charset="0"/>
                <a:cs typeface="Calibri" panose="020F0502020204030204" pitchFamily="34" charset="0"/>
              </a:rPr>
              <a:t>ssess the situation, </a:t>
            </a:r>
            <a:r>
              <a:rPr lang="en-US" b="1" dirty="0">
                <a:solidFill>
                  <a:prstClr val="black">
                    <a:lumMod val="75000"/>
                    <a:lumOff val="25000"/>
                  </a:prstClr>
                </a:solidFill>
                <a:latin typeface="Calibri" panose="020F0502020204030204" pitchFamily="34" charset="0"/>
                <a:cs typeface="Calibri" panose="020F0502020204030204" pitchFamily="34" charset="0"/>
              </a:rPr>
              <a:t>A</a:t>
            </a:r>
            <a:r>
              <a:rPr lang="en-US" dirty="0">
                <a:solidFill>
                  <a:prstClr val="black">
                    <a:lumMod val="75000"/>
                    <a:lumOff val="25000"/>
                  </a:prstClr>
                </a:solidFill>
                <a:latin typeface="Calibri" panose="020F0502020204030204" pitchFamily="34" charset="0"/>
                <a:cs typeface="Calibri" panose="020F0502020204030204" pitchFamily="34" charset="0"/>
              </a:rPr>
              <a:t>ddress the behavior, and </a:t>
            </a:r>
            <a:r>
              <a:rPr lang="en-US" b="1" dirty="0">
                <a:solidFill>
                  <a:prstClr val="black">
                    <a:lumMod val="75000"/>
                    <a:lumOff val="25000"/>
                  </a:prstClr>
                </a:solidFill>
                <a:latin typeface="Calibri" panose="020F0502020204030204" pitchFamily="34" charset="0"/>
                <a:cs typeface="Calibri" panose="020F0502020204030204" pitchFamily="34" charset="0"/>
              </a:rPr>
              <a:t>A</a:t>
            </a:r>
            <a:r>
              <a:rPr lang="en-US" dirty="0">
                <a:solidFill>
                  <a:prstClr val="black">
                    <a:lumMod val="75000"/>
                    <a:lumOff val="25000"/>
                  </a:prstClr>
                </a:solidFill>
                <a:latin typeface="Calibri" panose="020F0502020204030204" pitchFamily="34" charset="0"/>
                <a:cs typeface="Calibri" panose="020F0502020204030204" pitchFamily="34" charset="0"/>
              </a:rPr>
              <a:t>ccess resources</a:t>
            </a:r>
          </a:p>
          <a:p>
            <a:pPr marL="942975" lvl="2" indent="-257175" defTabSz="342900">
              <a:spcBef>
                <a:spcPts val="0"/>
              </a:spcBef>
              <a:buClr>
                <a:srgbClr val="2E75B6"/>
              </a:buClr>
              <a:buSzPct val="80000"/>
              <a:buFont typeface="Arial" panose="020B0604020202020204" pitchFamily="34" charset="0"/>
              <a:buChar char="•"/>
              <a:tabLst>
                <a:tab pos="342900" algn="l"/>
              </a:tabLst>
            </a:pPr>
            <a:r>
              <a:rPr lang="en-US" b="1" dirty="0">
                <a:solidFill>
                  <a:srgbClr val="FF0000"/>
                </a:solidFill>
                <a:latin typeface="Calibri" panose="020F0502020204030204" pitchFamily="34" charset="0"/>
                <a:cs typeface="Calibri" panose="020F0502020204030204" pitchFamily="34" charset="0"/>
              </a:rPr>
              <a:t>F</a:t>
            </a:r>
            <a:r>
              <a:rPr lang="en-US" dirty="0">
                <a:solidFill>
                  <a:prstClr val="black">
                    <a:lumMod val="75000"/>
                    <a:lumOff val="25000"/>
                  </a:prstClr>
                </a:solidFill>
                <a:latin typeface="Calibri" panose="020F0502020204030204" pitchFamily="34" charset="0"/>
                <a:cs typeface="Calibri" panose="020F0502020204030204" pitchFamily="34" charset="0"/>
              </a:rPr>
              <a:t>ocus on Mass General values</a:t>
            </a:r>
          </a:p>
          <a:p>
            <a:pPr marL="942975" lvl="2" indent="-257175" defTabSz="342900">
              <a:spcBef>
                <a:spcPts val="0"/>
              </a:spcBef>
              <a:buClr>
                <a:srgbClr val="2E75B6"/>
              </a:buClr>
              <a:buSzPct val="80000"/>
              <a:buFont typeface="Arial" panose="020B0604020202020204" pitchFamily="34" charset="0"/>
              <a:buChar char="•"/>
              <a:tabLst>
                <a:tab pos="342900" algn="l"/>
              </a:tabLst>
            </a:pPr>
            <a:r>
              <a:rPr lang="en-US" b="1" dirty="0">
                <a:solidFill>
                  <a:srgbClr val="FF0000"/>
                </a:solidFill>
                <a:latin typeface="Calibri" panose="020F0502020204030204" pitchFamily="34" charset="0"/>
                <a:cs typeface="Calibri" panose="020F0502020204030204" pitchFamily="34" charset="0"/>
              </a:rPr>
              <a:t>E</a:t>
            </a:r>
            <a:r>
              <a:rPr lang="en-US" dirty="0">
                <a:solidFill>
                  <a:prstClr val="black">
                    <a:lumMod val="75000"/>
                    <a:lumOff val="25000"/>
                  </a:prstClr>
                </a:solidFill>
                <a:latin typeface="Calibri" panose="020F0502020204030204" pitchFamily="34" charset="0"/>
                <a:cs typeface="Calibri" panose="020F0502020204030204" pitchFamily="34" charset="0"/>
              </a:rPr>
              <a:t>xplain behavioral expectations</a:t>
            </a:r>
          </a:p>
          <a:p>
            <a:pPr marL="942975" lvl="2" indent="-257175" defTabSz="342900">
              <a:spcBef>
                <a:spcPts val="0"/>
              </a:spcBef>
              <a:buClr>
                <a:srgbClr val="2E75B6"/>
              </a:buClr>
              <a:buSzPct val="80000"/>
              <a:buFont typeface="Arial" panose="020B0604020202020204" pitchFamily="34" charset="0"/>
              <a:buChar char="•"/>
              <a:tabLst>
                <a:tab pos="342900" algn="l"/>
              </a:tabLst>
            </a:pPr>
            <a:r>
              <a:rPr lang="en-US" b="1" dirty="0">
                <a:solidFill>
                  <a:srgbClr val="FF0000"/>
                </a:solidFill>
                <a:latin typeface="Calibri" panose="020F0502020204030204" pitchFamily="34" charset="0"/>
                <a:cs typeface="Calibri" panose="020F0502020204030204" pitchFamily="34" charset="0"/>
              </a:rPr>
              <a:t>R</a:t>
            </a:r>
            <a:r>
              <a:rPr lang="en-US" dirty="0">
                <a:solidFill>
                  <a:prstClr val="black">
                    <a:lumMod val="75000"/>
                    <a:lumOff val="25000"/>
                  </a:prstClr>
                </a:solidFill>
                <a:latin typeface="Calibri" panose="020F0502020204030204" pitchFamily="34" charset="0"/>
                <a:cs typeface="Calibri" panose="020F0502020204030204" pitchFamily="34" charset="0"/>
              </a:rPr>
              <a:t>eport the interaction and plan, and </a:t>
            </a:r>
            <a:r>
              <a:rPr lang="en-US" b="1" dirty="0">
                <a:solidFill>
                  <a:prstClr val="black">
                    <a:lumMod val="75000"/>
                    <a:lumOff val="25000"/>
                  </a:prstClr>
                </a:solidFill>
                <a:latin typeface="Calibri" panose="020F0502020204030204" pitchFamily="34" charset="0"/>
                <a:cs typeface="Calibri" panose="020F0502020204030204" pitchFamily="34" charset="0"/>
              </a:rPr>
              <a:t>R</a:t>
            </a:r>
            <a:r>
              <a:rPr lang="en-US" dirty="0">
                <a:solidFill>
                  <a:prstClr val="black">
                    <a:lumMod val="75000"/>
                    <a:lumOff val="25000"/>
                  </a:prstClr>
                </a:solidFill>
                <a:latin typeface="Calibri" panose="020F0502020204030204" pitchFamily="34" charset="0"/>
                <a:cs typeface="Calibri" panose="020F0502020204030204" pitchFamily="34" charset="0"/>
              </a:rPr>
              <a:t>einforce behavioral expectations</a:t>
            </a:r>
          </a:p>
          <a:p>
            <a:endParaRPr lang="en-US" dirty="0"/>
          </a:p>
        </p:txBody>
      </p:sp>
      <p:pic>
        <p:nvPicPr>
          <p:cNvPr id="3074" name="Picture 2" descr="Worker Safety and Domestic Violence in Child Welfare Systems - Safe &amp;  Together Institute">
            <a:extLst>
              <a:ext uri="{FF2B5EF4-FFF2-40B4-BE49-F238E27FC236}">
                <a16:creationId xmlns:a16="http://schemas.microsoft.com/office/drawing/2014/main" xmlns="" id="{0F2337A8-79AB-4152-94F2-E1209C1581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2514600"/>
            <a:ext cx="3657600" cy="23813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5376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iagram&#10;&#10;Description automatically generated">
            <a:extLst>
              <a:ext uri="{FF2B5EF4-FFF2-40B4-BE49-F238E27FC236}">
                <a16:creationId xmlns:a16="http://schemas.microsoft.com/office/drawing/2014/main" xmlns="" id="{61D0B06E-D2E4-4068-9067-705BBA73335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71450" y="1597626"/>
            <a:ext cx="4400550" cy="5214257"/>
          </a:xfrm>
          <a:prstGeom prst="rect">
            <a:avLst/>
          </a:prstGeom>
        </p:spPr>
      </p:pic>
      <p:sp>
        <p:nvSpPr>
          <p:cNvPr id="3" name="TextBox 2">
            <a:extLst>
              <a:ext uri="{FF2B5EF4-FFF2-40B4-BE49-F238E27FC236}">
                <a16:creationId xmlns:a16="http://schemas.microsoft.com/office/drawing/2014/main" xmlns="" id="{5B1E1C46-50BE-44E2-BBC3-995AB431EBD2}"/>
              </a:ext>
            </a:extLst>
          </p:cNvPr>
          <p:cNvSpPr txBox="1"/>
          <p:nvPr/>
        </p:nvSpPr>
        <p:spPr>
          <a:xfrm>
            <a:off x="4572000" y="1600200"/>
            <a:ext cx="4343400" cy="5211683"/>
          </a:xfrm>
          <a:prstGeom prst="rect">
            <a:avLst/>
          </a:prstGeom>
          <a:noFill/>
        </p:spPr>
        <p:txBody>
          <a:bodyPr wrap="square" rtlCol="0">
            <a:spAutoFit/>
          </a:bodyPr>
          <a:lstStyle/>
          <a:p>
            <a:pPr algn="ctr"/>
            <a:r>
              <a:rPr lang="en-US" sz="2400" dirty="0">
                <a:latin typeface="Calibri" panose="020F0502020204030204" pitchFamily="34" charset="0"/>
                <a:cs typeface="Calibri" panose="020F0502020204030204" pitchFamily="34" charset="0"/>
              </a:rPr>
              <a:t>Diagram demonstrates </a:t>
            </a:r>
            <a:r>
              <a:rPr lang="en-US" sz="2400" b="1" dirty="0">
                <a:solidFill>
                  <a:srgbClr val="FF0000"/>
                </a:solidFill>
                <a:latin typeface="Calibri" panose="020F0502020204030204" pitchFamily="34" charset="0"/>
                <a:cs typeface="Calibri" panose="020F0502020204030204" pitchFamily="34" charset="0"/>
              </a:rPr>
              <a:t>SAFER</a:t>
            </a:r>
            <a:r>
              <a:rPr lang="en-US" sz="2400" dirty="0">
                <a:latin typeface="Calibri" panose="020F0502020204030204" pitchFamily="34" charset="0"/>
                <a:cs typeface="Calibri" panose="020F0502020204030204" pitchFamily="34" charset="0"/>
              </a:rPr>
              <a:t> model algorithm:</a:t>
            </a:r>
          </a:p>
          <a:p>
            <a:pPr marL="600075" lvl="1" indent="-257175" defTabSz="342900">
              <a:spcBef>
                <a:spcPts val="750"/>
              </a:spcBef>
              <a:buClr>
                <a:srgbClr val="2E75B6"/>
              </a:buClr>
              <a:buSzPct val="80000"/>
              <a:buFont typeface="Arial" panose="020B0604020202020204" pitchFamily="34" charset="0"/>
              <a:buChar char="•"/>
              <a:tabLst>
                <a:tab pos="342900" algn="l"/>
              </a:tabLst>
            </a:pPr>
            <a:r>
              <a:rPr lang="en-US" sz="2400" dirty="0">
                <a:solidFill>
                  <a:prstClr val="black">
                    <a:lumMod val="75000"/>
                    <a:lumOff val="25000"/>
                  </a:prstClr>
                </a:solidFill>
                <a:latin typeface="Calibri" panose="020F0502020204030204" pitchFamily="34" charset="0"/>
                <a:cs typeface="Calibri" panose="020F0502020204030204" pitchFamily="34" charset="0"/>
              </a:rPr>
              <a:t>Clarity on reporting, documentation, and involvement of Police and Security</a:t>
            </a:r>
          </a:p>
          <a:p>
            <a:pPr marL="600075" lvl="1" indent="-257175" defTabSz="342900">
              <a:spcBef>
                <a:spcPts val="750"/>
              </a:spcBef>
              <a:buClr>
                <a:srgbClr val="2E75B6"/>
              </a:buClr>
              <a:buSzPct val="80000"/>
              <a:buFont typeface="Arial" panose="020B0604020202020204" pitchFamily="34" charset="0"/>
              <a:buChar char="•"/>
              <a:tabLst>
                <a:tab pos="342900" algn="l"/>
              </a:tabLst>
            </a:pPr>
            <a:r>
              <a:rPr lang="en-US" sz="2400" dirty="0">
                <a:solidFill>
                  <a:prstClr val="black">
                    <a:lumMod val="75000"/>
                    <a:lumOff val="25000"/>
                  </a:prstClr>
                </a:solidFill>
                <a:latin typeface="Calibri" panose="020F0502020204030204" pitchFamily="34" charset="0"/>
                <a:cs typeface="Calibri" panose="020F0502020204030204" pitchFamily="34" charset="0"/>
              </a:rPr>
              <a:t>Expanded scripting in new guideline including provision of support</a:t>
            </a:r>
          </a:p>
          <a:p>
            <a:pPr marL="600075" lvl="1" indent="-257175" defTabSz="342900">
              <a:spcBef>
                <a:spcPts val="750"/>
              </a:spcBef>
              <a:buClr>
                <a:srgbClr val="2E75B6"/>
              </a:buClr>
              <a:buSzPct val="80000"/>
              <a:buFont typeface="Arial" panose="020B0604020202020204" pitchFamily="34" charset="0"/>
              <a:buChar char="•"/>
              <a:tabLst>
                <a:tab pos="342900" algn="l"/>
              </a:tabLst>
            </a:pPr>
            <a:r>
              <a:rPr lang="en-US" sz="2400" dirty="0">
                <a:solidFill>
                  <a:prstClr val="black">
                    <a:lumMod val="75000"/>
                    <a:lumOff val="25000"/>
                  </a:prstClr>
                </a:solidFill>
                <a:latin typeface="Calibri" panose="020F0502020204030204" pitchFamily="34" charset="0"/>
                <a:cs typeface="Calibri" panose="020F0502020204030204" pitchFamily="34" charset="0"/>
              </a:rPr>
              <a:t>Includes handout/poster</a:t>
            </a:r>
          </a:p>
          <a:p>
            <a:pPr marL="600075" lvl="1" indent="-257175" defTabSz="342900">
              <a:spcBef>
                <a:spcPts val="750"/>
              </a:spcBef>
              <a:buClr>
                <a:srgbClr val="2E75B6"/>
              </a:buClr>
              <a:buSzPct val="80000"/>
              <a:buFont typeface="Arial" panose="020B0604020202020204" pitchFamily="34" charset="0"/>
              <a:buChar char="•"/>
              <a:tabLst>
                <a:tab pos="342900" algn="l"/>
              </a:tabLst>
            </a:pPr>
            <a:r>
              <a:rPr lang="en-US" sz="2400" dirty="0">
                <a:solidFill>
                  <a:prstClr val="black">
                    <a:lumMod val="75000"/>
                    <a:lumOff val="25000"/>
                  </a:prstClr>
                </a:solidFill>
                <a:latin typeface="Calibri" panose="020F0502020204030204" pitchFamily="34" charset="0"/>
                <a:cs typeface="Calibri" panose="020F0502020204030204" pitchFamily="34" charset="0"/>
              </a:rPr>
              <a:t>Workflow diagram/algorithm</a:t>
            </a:r>
          </a:p>
          <a:p>
            <a:r>
              <a:rPr lang="en-US" dirty="0"/>
              <a:t> </a:t>
            </a:r>
          </a:p>
        </p:txBody>
      </p:sp>
      <p:sp>
        <p:nvSpPr>
          <p:cNvPr id="5" name="TextBox 4">
            <a:extLst>
              <a:ext uri="{FF2B5EF4-FFF2-40B4-BE49-F238E27FC236}">
                <a16:creationId xmlns:a16="http://schemas.microsoft.com/office/drawing/2014/main" xmlns="" id="{DB24DF98-7F3D-46CF-8EEB-5D25CD1E380F}"/>
              </a:ext>
            </a:extLst>
          </p:cNvPr>
          <p:cNvSpPr txBox="1"/>
          <p:nvPr/>
        </p:nvSpPr>
        <p:spPr>
          <a:xfrm>
            <a:off x="1828800" y="457200"/>
            <a:ext cx="7315200" cy="523220"/>
          </a:xfrm>
          <a:prstGeom prst="rect">
            <a:avLst/>
          </a:prstGeom>
          <a:noFill/>
        </p:spPr>
        <p:txBody>
          <a:bodyPr wrap="square">
            <a:spAutoFit/>
          </a:bodyPr>
          <a:lstStyle/>
          <a:p>
            <a:r>
              <a:rPr lang="en-US" sz="2800" b="1" dirty="0">
                <a:latin typeface="Calibri" panose="020F0502020204030204" pitchFamily="34" charset="0"/>
                <a:cs typeface="Calibri" panose="020F0502020204030204" pitchFamily="34" charset="0"/>
              </a:rPr>
              <a:t>MGH Strategies to Address the Issues (cont.</a:t>
            </a:r>
            <a:r>
              <a:rPr lang="en-US" sz="2800" b="1" dirty="0"/>
              <a:t>)</a:t>
            </a:r>
            <a:endParaRPr lang="en-US" sz="2800" dirty="0"/>
          </a:p>
        </p:txBody>
      </p:sp>
    </p:spTree>
    <p:extLst>
      <p:ext uri="{BB962C8B-B14F-4D97-AF65-F5344CB8AC3E}">
        <p14:creationId xmlns:p14="http://schemas.microsoft.com/office/powerpoint/2010/main" val="4165590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DCFB1C-54BA-4496-9D6B-2D8FCF4EC99B}"/>
              </a:ext>
            </a:extLst>
          </p:cNvPr>
          <p:cNvSpPr>
            <a:spLocks noGrp="1"/>
          </p:cNvSpPr>
          <p:nvPr>
            <p:ph type="title"/>
          </p:nvPr>
        </p:nvSpPr>
        <p:spPr>
          <a:xfrm>
            <a:off x="1371600" y="304800"/>
            <a:ext cx="7199243" cy="838200"/>
          </a:xfrm>
        </p:spPr>
        <p:txBody>
          <a:bodyPr/>
          <a:lstStyle/>
          <a:p>
            <a:r>
              <a:rPr lang="en-US" sz="2800" b="1" dirty="0">
                <a:latin typeface="Calibri" panose="020F0502020204030204" pitchFamily="34" charset="0"/>
                <a:cs typeface="Calibri" panose="020F0502020204030204" pitchFamily="34" charset="0"/>
              </a:rPr>
              <a:t>MGH Strategies to Address the Issues (cont.)</a:t>
            </a:r>
          </a:p>
        </p:txBody>
      </p:sp>
      <p:pic>
        <p:nvPicPr>
          <p:cNvPr id="4" name="Picture 3">
            <a:extLst>
              <a:ext uri="{FF2B5EF4-FFF2-40B4-BE49-F238E27FC236}">
                <a16:creationId xmlns:a16="http://schemas.microsoft.com/office/drawing/2014/main" xmlns="" id="{A6D7706C-6CC5-490C-8667-B3702030B2FA}"/>
              </a:ext>
            </a:extLst>
          </p:cNvPr>
          <p:cNvPicPr>
            <a:picLocks noChangeAspect="1"/>
          </p:cNvPicPr>
          <p:nvPr/>
        </p:nvPicPr>
        <p:blipFill rotWithShape="1">
          <a:blip r:embed="rId3"/>
          <a:srcRect t="2845" r="2391"/>
          <a:stretch/>
        </p:blipFill>
        <p:spPr>
          <a:xfrm>
            <a:off x="1981200" y="1348087"/>
            <a:ext cx="4800600" cy="5205113"/>
          </a:xfrm>
          <a:prstGeom prst="rect">
            <a:avLst/>
          </a:prstGeom>
        </p:spPr>
      </p:pic>
    </p:spTree>
    <p:extLst>
      <p:ext uri="{BB962C8B-B14F-4D97-AF65-F5344CB8AC3E}">
        <p14:creationId xmlns:p14="http://schemas.microsoft.com/office/powerpoint/2010/main" val="3991919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1F7D9913-F0A4-40F6-88FA-730E3DB01D98}"/>
              </a:ext>
            </a:extLst>
          </p:cNvPr>
          <p:cNvSpPr txBox="1"/>
          <p:nvPr/>
        </p:nvSpPr>
        <p:spPr>
          <a:xfrm>
            <a:off x="152400" y="1371600"/>
            <a:ext cx="8763000" cy="1477328"/>
          </a:xfrm>
          <a:prstGeom prst="rect">
            <a:avLst/>
          </a:prstGeom>
          <a:noFill/>
        </p:spPr>
        <p:txBody>
          <a:bodyPr wrap="square">
            <a:spAutoFit/>
          </a:bodyPr>
          <a:lstStyle/>
          <a:p>
            <a:pPr lvl="0" fontAlgn="base">
              <a:defRPr/>
            </a:pPr>
            <a:r>
              <a:rPr lang="en-US" dirty="0">
                <a:solidFill>
                  <a:prstClr val="black"/>
                </a:solidFill>
                <a:latin typeface="Calibri" panose="020F0502020204030204" pitchFamily="34" charset="0"/>
                <a:cs typeface="Calibri" panose="020F0502020204030204" pitchFamily="34" charset="0"/>
              </a:rPr>
              <a:t>There are multiple policies and practices at MGH that, through structural racism, have a disproportionate/negative impact on minority patients and employees. </a:t>
            </a:r>
            <a:r>
              <a:rPr lang="en-US" i="1" dirty="0">
                <a:solidFill>
                  <a:prstClr val="black"/>
                </a:solidFill>
                <a:latin typeface="Calibri" panose="020F0502020204030204" pitchFamily="34" charset="0"/>
                <a:cs typeface="Calibri" panose="020F0502020204030204" pitchFamily="34" charset="0"/>
              </a:rPr>
              <a:t> </a:t>
            </a:r>
          </a:p>
          <a:p>
            <a:pPr lvl="0" fontAlgn="base">
              <a:defRPr/>
            </a:pPr>
            <a:endParaRPr lang="en-US" dirty="0">
              <a:solidFill>
                <a:prstClr val="black"/>
              </a:solidFill>
              <a:latin typeface="Calibri" panose="020F0502020204030204" pitchFamily="34" charset="0"/>
              <a:cs typeface="Calibri" panose="020F0502020204030204" pitchFamily="34" charset="0"/>
            </a:endParaRPr>
          </a:p>
          <a:p>
            <a:pPr lvl="0" fontAlgn="base">
              <a:defRPr/>
            </a:pPr>
            <a:r>
              <a:rPr lang="en-US" dirty="0">
                <a:solidFill>
                  <a:prstClr val="black"/>
                </a:solidFill>
                <a:latin typeface="Calibri" panose="020F0502020204030204" pitchFamily="34" charset="0"/>
                <a:cs typeface="Calibri" panose="020F0502020204030204" pitchFamily="34" charset="0"/>
              </a:rPr>
              <a:t>The 10-point plan creates a deliberate process to systematically identify such policies and practices and reconcile them. </a:t>
            </a:r>
            <a:r>
              <a:rPr lang="en-US" i="1" dirty="0">
                <a:solidFill>
                  <a:prstClr val="black"/>
                </a:solidFill>
                <a:latin typeface="Calibri" panose="020F0502020204030204" pitchFamily="34" charset="0"/>
                <a:cs typeface="Calibri" panose="020F0502020204030204" pitchFamily="34" charset="0"/>
              </a:rPr>
              <a:t> </a:t>
            </a:r>
          </a:p>
        </p:txBody>
      </p:sp>
      <p:sp>
        <p:nvSpPr>
          <p:cNvPr id="7" name="TextBox 6">
            <a:extLst>
              <a:ext uri="{FF2B5EF4-FFF2-40B4-BE49-F238E27FC236}">
                <a16:creationId xmlns:a16="http://schemas.microsoft.com/office/drawing/2014/main" xmlns="" id="{9704C26F-28F7-401B-A0CD-2DC388ABC8ED}"/>
              </a:ext>
            </a:extLst>
          </p:cNvPr>
          <p:cNvSpPr txBox="1"/>
          <p:nvPr/>
        </p:nvSpPr>
        <p:spPr>
          <a:xfrm>
            <a:off x="1760240" y="457200"/>
            <a:ext cx="7155160" cy="523220"/>
          </a:xfrm>
          <a:prstGeom prst="rect">
            <a:avLst/>
          </a:prstGeom>
          <a:noFill/>
        </p:spPr>
        <p:txBody>
          <a:bodyPr wrap="square">
            <a:spAutoFit/>
          </a:bodyPr>
          <a:lstStyle/>
          <a:p>
            <a:r>
              <a:rPr lang="en-US" sz="2800" b="1" dirty="0">
                <a:latin typeface="Calibri" panose="020F0502020204030204" pitchFamily="34" charset="0"/>
                <a:cs typeface="Calibri" panose="020F0502020204030204" pitchFamily="34" charset="0"/>
              </a:rPr>
              <a:t>MGH Strategies to Address the Issues (cont.)</a:t>
            </a:r>
            <a:endParaRPr lang="en-US" sz="2800" dirty="0">
              <a:latin typeface="Calibri" panose="020F0502020204030204" pitchFamily="34" charset="0"/>
              <a:cs typeface="Calibri" panose="020F0502020204030204" pitchFamily="34" charset="0"/>
            </a:endParaRPr>
          </a:p>
        </p:txBody>
      </p:sp>
      <p:pic>
        <p:nvPicPr>
          <p:cNvPr id="2" name="Picture 1"/>
          <p:cNvPicPr>
            <a:picLocks noChangeAspect="1"/>
          </p:cNvPicPr>
          <p:nvPr/>
        </p:nvPicPr>
        <p:blipFill>
          <a:blip r:embed="rId2"/>
          <a:stretch>
            <a:fillRect/>
          </a:stretch>
        </p:blipFill>
        <p:spPr>
          <a:xfrm>
            <a:off x="2057400" y="3048000"/>
            <a:ext cx="5457143" cy="3590476"/>
          </a:xfrm>
          <a:prstGeom prst="rect">
            <a:avLst/>
          </a:prstGeom>
        </p:spPr>
      </p:pic>
    </p:spTree>
    <p:extLst>
      <p:ext uri="{BB962C8B-B14F-4D97-AF65-F5344CB8AC3E}">
        <p14:creationId xmlns:p14="http://schemas.microsoft.com/office/powerpoint/2010/main" val="3580494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FDF38A-DA2D-4B0B-A302-D03BAAFCA180}"/>
              </a:ext>
            </a:extLst>
          </p:cNvPr>
          <p:cNvSpPr>
            <a:spLocks noGrp="1"/>
          </p:cNvSpPr>
          <p:nvPr>
            <p:ph type="title"/>
          </p:nvPr>
        </p:nvSpPr>
        <p:spPr>
          <a:xfrm>
            <a:off x="475077" y="228600"/>
            <a:ext cx="8374062" cy="838200"/>
          </a:xfrm>
        </p:spPr>
        <p:txBody>
          <a:bodyPr/>
          <a:lstStyle/>
          <a:p>
            <a:r>
              <a:rPr lang="en-US" sz="4000" b="1" dirty="0">
                <a:latin typeface="Calibri" panose="020F0502020204030204" pitchFamily="34" charset="0"/>
                <a:cs typeface="Calibri" panose="020F0502020204030204" pitchFamily="34" charset="0"/>
              </a:rPr>
              <a:t>Case  Scenario</a:t>
            </a:r>
          </a:p>
        </p:txBody>
      </p:sp>
      <p:sp>
        <p:nvSpPr>
          <p:cNvPr id="3" name="Content Placeholder 2">
            <a:extLst>
              <a:ext uri="{FF2B5EF4-FFF2-40B4-BE49-F238E27FC236}">
                <a16:creationId xmlns:a16="http://schemas.microsoft.com/office/drawing/2014/main" xmlns="" id="{2EE4005E-E09A-4D50-BD1F-3AB257787475}"/>
              </a:ext>
            </a:extLst>
          </p:cNvPr>
          <p:cNvSpPr>
            <a:spLocks noGrp="1"/>
          </p:cNvSpPr>
          <p:nvPr>
            <p:ph idx="1"/>
          </p:nvPr>
        </p:nvSpPr>
        <p:spPr>
          <a:xfrm>
            <a:off x="261731" y="1295400"/>
            <a:ext cx="8587408" cy="5105400"/>
          </a:xfrm>
        </p:spPr>
        <p:txBody>
          <a:bodyPr/>
          <a:lstStyle/>
          <a:p>
            <a:r>
              <a:rPr lang="en-US" sz="2000" dirty="0">
                <a:latin typeface="Calibri" panose="020F0502020204030204" pitchFamily="34" charset="0"/>
                <a:cs typeface="Calibri" panose="020F0502020204030204" pitchFamily="34" charset="0"/>
              </a:rPr>
              <a:t>How should providers respond when patients exhibit biased or discriminatory behavior?</a:t>
            </a:r>
          </a:p>
          <a:p>
            <a:endParaRPr lang="en-US" sz="2000" dirty="0">
              <a:latin typeface="Calibri" panose="020F0502020204030204" pitchFamily="34" charset="0"/>
              <a:cs typeface="Calibri" panose="020F0502020204030204" pitchFamily="34" charset="0"/>
            </a:endParaRPr>
          </a:p>
          <a:p>
            <a:pPr marL="0" indent="0">
              <a:buNone/>
            </a:pPr>
            <a:endParaRPr lang="en-US" sz="2000" dirty="0">
              <a:latin typeface="Calibri" panose="020F0502020204030204" pitchFamily="34" charset="0"/>
              <a:cs typeface="Calibri" panose="020F0502020204030204" pitchFamily="34" charset="0"/>
            </a:endParaRPr>
          </a:p>
          <a:p>
            <a:pPr marL="457200" lvl="1" indent="0">
              <a:buNone/>
            </a:pPr>
            <a:r>
              <a:rPr lang="en-US" sz="3200" i="1" dirty="0">
                <a:latin typeface="Calibri" panose="020F0502020204030204" pitchFamily="34" charset="0"/>
                <a:cs typeface="Calibri" panose="020F0502020204030204" pitchFamily="34" charset="0"/>
              </a:rPr>
              <a:t>When a family requests a white nurse, “I’m sorry. Please do not touch my daughter.  We would prefer a different nurse.”</a:t>
            </a:r>
          </a:p>
          <a:p>
            <a:pPr marL="457200" lvl="1" indent="0">
              <a:buNone/>
            </a:pPr>
            <a:endParaRPr lang="en-US" sz="3200" i="1" dirty="0">
              <a:latin typeface="Calibri" panose="020F0502020204030204" pitchFamily="34" charset="0"/>
              <a:cs typeface="Calibri" panose="020F0502020204030204" pitchFamily="34" charset="0"/>
            </a:endParaRPr>
          </a:p>
          <a:p>
            <a:pPr marL="457200" lvl="1" indent="0">
              <a:buNone/>
            </a:pPr>
            <a:r>
              <a:rPr lang="en-US" sz="3200" b="1" dirty="0">
                <a:latin typeface="Calibri" panose="020F0502020204030204" pitchFamily="34" charset="0"/>
                <a:cs typeface="Calibri" panose="020F0502020204030204" pitchFamily="34" charset="0"/>
              </a:rPr>
              <a:t>What would you do?</a:t>
            </a:r>
            <a:endParaRPr lang="en-US" sz="3200" i="1" dirty="0">
              <a:latin typeface="Calibri" panose="020F0502020204030204" pitchFamily="34" charset="0"/>
              <a:cs typeface="Calibri" panose="020F0502020204030204" pitchFamily="34" charset="0"/>
            </a:endParaRPr>
          </a:p>
          <a:p>
            <a:pPr marL="457200" lvl="1" indent="0">
              <a:buNone/>
            </a:pPr>
            <a:endParaRPr lang="en-US" sz="1600" dirty="0">
              <a:latin typeface="Calibri" panose="020F0502020204030204" pitchFamily="34" charset="0"/>
              <a:cs typeface="Calibri" panose="020F0502020204030204" pitchFamily="34" charset="0"/>
            </a:endParaRPr>
          </a:p>
          <a:p>
            <a:pPr lvl="1">
              <a:spcBef>
                <a:spcPts val="0"/>
              </a:spcBef>
              <a:spcAft>
                <a:spcPts val="0"/>
              </a:spcAft>
            </a:pPr>
            <a:endParaRPr lang="en-US" sz="1800" dirty="0">
              <a:effectLst/>
              <a:latin typeface="Calibri" panose="020F0502020204030204" pitchFamily="34" charset="0"/>
              <a:ea typeface="Calibri" panose="020F0502020204030204" pitchFamily="34" charset="0"/>
            </a:endParaRPr>
          </a:p>
          <a:p>
            <a:pPr lvl="1"/>
            <a:endParaRPr lang="en-US" sz="2000" dirty="0"/>
          </a:p>
          <a:p>
            <a:pPr lvl="1"/>
            <a:endParaRPr lang="en-US" sz="2000" dirty="0"/>
          </a:p>
          <a:p>
            <a:pPr marL="457200" lvl="1" indent="0">
              <a:buNone/>
            </a:pPr>
            <a:endParaRPr lang="en-US" dirty="0"/>
          </a:p>
        </p:txBody>
      </p:sp>
    </p:spTree>
    <p:extLst>
      <p:ext uri="{BB962C8B-B14F-4D97-AF65-F5344CB8AC3E}">
        <p14:creationId xmlns:p14="http://schemas.microsoft.com/office/powerpoint/2010/main" val="1554513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6D4A3C-756C-45FE-8758-B5548E6DF02D}"/>
              </a:ext>
            </a:extLst>
          </p:cNvPr>
          <p:cNvSpPr>
            <a:spLocks noGrp="1"/>
          </p:cNvSpPr>
          <p:nvPr>
            <p:ph type="title"/>
          </p:nvPr>
        </p:nvSpPr>
        <p:spPr>
          <a:xfrm>
            <a:off x="1066800" y="342900"/>
            <a:ext cx="7467600" cy="838200"/>
          </a:xfrm>
        </p:spPr>
        <p:txBody>
          <a:bodyPr/>
          <a:lstStyle/>
          <a:p>
            <a:r>
              <a:rPr lang="en-US" b="1" dirty="0">
                <a:latin typeface="Calibri" panose="020F0502020204030204" pitchFamily="34" charset="0"/>
                <a:cs typeface="Calibri" panose="020F0502020204030204" pitchFamily="34" charset="0"/>
              </a:rPr>
              <a:t>Conclusion</a:t>
            </a:r>
            <a:r>
              <a:rPr lang="en-US" sz="2400" dirty="0"/>
              <a:t/>
            </a:r>
            <a:br>
              <a:rPr lang="en-US" sz="2400" dirty="0"/>
            </a:br>
            <a:endParaRPr lang="en-US" sz="2400" dirty="0"/>
          </a:p>
        </p:txBody>
      </p:sp>
      <p:sp>
        <p:nvSpPr>
          <p:cNvPr id="3" name="Content Placeholder 2">
            <a:extLst>
              <a:ext uri="{FF2B5EF4-FFF2-40B4-BE49-F238E27FC236}">
                <a16:creationId xmlns:a16="http://schemas.microsoft.com/office/drawing/2014/main" xmlns="" id="{6D52CEA2-572F-40E9-947C-805C6E7A85D2}"/>
              </a:ext>
            </a:extLst>
          </p:cNvPr>
          <p:cNvSpPr>
            <a:spLocks noGrp="1"/>
          </p:cNvSpPr>
          <p:nvPr>
            <p:ph idx="1"/>
          </p:nvPr>
        </p:nvSpPr>
        <p:spPr>
          <a:xfrm>
            <a:off x="76200" y="1447800"/>
            <a:ext cx="4389268" cy="5105400"/>
          </a:xfrm>
        </p:spPr>
        <p:txBody>
          <a:bodyPr/>
          <a:lstStyle/>
          <a:p>
            <a:r>
              <a:rPr lang="en-US" sz="2400" dirty="0">
                <a:latin typeface="Calibri" panose="020F0502020204030204" pitchFamily="34" charset="0"/>
                <a:cs typeface="Calibri" panose="020F0502020204030204" pitchFamily="34" charset="0"/>
              </a:rPr>
              <a:t>Cultural change is necessary to meaningfully address patient bias against providers.</a:t>
            </a:r>
          </a:p>
          <a:p>
            <a:pPr marL="0" indent="0">
              <a:buNone/>
            </a:pPr>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Healthcare organizations must acknowledge and address the prevalence and harm caused by biased patients</a:t>
            </a:r>
          </a:p>
          <a:p>
            <a:pPr marL="0" indent="0">
              <a:buNone/>
            </a:pPr>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Create a culture that normalizes reporting incidents of discrimination</a:t>
            </a:r>
          </a:p>
          <a:p>
            <a:pPr marL="0" indent="0">
              <a:buNone/>
            </a:pPr>
            <a:endParaRPr lang="en-US" sz="2000" dirty="0">
              <a:latin typeface="Calibri" panose="020F0502020204030204" pitchFamily="34" charset="0"/>
              <a:cs typeface="Calibri" panose="020F0502020204030204" pitchFamily="34" charset="0"/>
            </a:endParaRPr>
          </a:p>
          <a:p>
            <a:pPr lvl="1"/>
            <a:endParaRPr lang="en-US" sz="2000" dirty="0"/>
          </a:p>
          <a:p>
            <a:pPr lvl="1"/>
            <a:endParaRPr lang="en-US" sz="2000" dirty="0"/>
          </a:p>
          <a:p>
            <a:pPr marL="1314450" lvl="2" indent="-457200">
              <a:buFont typeface="+mj-lt"/>
              <a:buAutoNum type="arabicPeriod"/>
            </a:pPr>
            <a:endParaRPr lang="en-US" sz="1600" dirty="0"/>
          </a:p>
          <a:p>
            <a:pPr marL="0" indent="0">
              <a:buNone/>
            </a:pPr>
            <a:endParaRPr lang="en-US" sz="1600" dirty="0"/>
          </a:p>
          <a:p>
            <a:endParaRPr lang="en-US" dirty="0"/>
          </a:p>
        </p:txBody>
      </p:sp>
      <p:sp>
        <p:nvSpPr>
          <p:cNvPr id="4" name="TextBox 3">
            <a:extLst>
              <a:ext uri="{FF2B5EF4-FFF2-40B4-BE49-F238E27FC236}">
                <a16:creationId xmlns:a16="http://schemas.microsoft.com/office/drawing/2014/main" xmlns="" id="{7720ECA7-11BB-4989-B3CF-BB031419C4B9}"/>
              </a:ext>
            </a:extLst>
          </p:cNvPr>
          <p:cNvSpPr txBox="1"/>
          <p:nvPr/>
        </p:nvSpPr>
        <p:spPr>
          <a:xfrm>
            <a:off x="5803983" y="2057399"/>
            <a:ext cx="146089" cy="401283"/>
          </a:xfrm>
          <a:prstGeom prst="rect">
            <a:avLst/>
          </a:prstGeom>
          <a:noFill/>
        </p:spPr>
        <p:txBody>
          <a:bodyPr wrap="square" rtlCol="0">
            <a:spAutoFit/>
          </a:bodyPr>
          <a:lstStyle/>
          <a:p>
            <a:endParaRPr lang="en-US" dirty="0"/>
          </a:p>
        </p:txBody>
      </p:sp>
      <p:pic>
        <p:nvPicPr>
          <p:cNvPr id="2050" name="Picture 2" descr="The Secret to Changing Culture is in the Genes">
            <a:extLst>
              <a:ext uri="{FF2B5EF4-FFF2-40B4-BE49-F238E27FC236}">
                <a16:creationId xmlns:a16="http://schemas.microsoft.com/office/drawing/2014/main" xmlns="" id="{B1E99EEC-61EC-4DF4-AD2F-0F2D478CAF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5468" y="1804988"/>
            <a:ext cx="4602332" cy="4541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8356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A9AA300-27C1-444F-8339-D6DFA3E48504}"/>
              </a:ext>
            </a:extLst>
          </p:cNvPr>
          <p:cNvSpPr>
            <a:spLocks noGrp="1"/>
          </p:cNvSpPr>
          <p:nvPr>
            <p:ph idx="1"/>
          </p:nvPr>
        </p:nvSpPr>
        <p:spPr>
          <a:xfrm>
            <a:off x="449262" y="1676400"/>
            <a:ext cx="8382000" cy="4572000"/>
          </a:xfrm>
        </p:spPr>
        <p:txBody>
          <a:bodyPr/>
          <a:lstStyle/>
          <a:p>
            <a:r>
              <a:rPr lang="en-US" sz="2000" dirty="0">
                <a:latin typeface="Calibri" panose="020F0502020204030204" pitchFamily="34" charset="0"/>
                <a:cs typeface="Calibri" panose="020F0502020204030204" pitchFamily="34" charset="0"/>
              </a:rPr>
              <a:t>Review of Ethical Considerations </a:t>
            </a:r>
            <a:endParaRPr lang="en-US" sz="1600" dirty="0">
              <a:latin typeface="Calibri" panose="020F0502020204030204" pitchFamily="34" charset="0"/>
              <a:cs typeface="Calibri" panose="020F0502020204030204" pitchFamily="34" charset="0"/>
            </a:endParaRPr>
          </a:p>
          <a:p>
            <a:pPr marL="0" indent="0">
              <a:buNone/>
            </a:pPr>
            <a:endParaRPr lang="en-US" sz="14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Review of Historical Factors that have Influenced Racism in Healthcare </a:t>
            </a:r>
          </a:p>
          <a:p>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Experiences of racism in the practice environment </a:t>
            </a:r>
            <a:endParaRPr lang="en-US" sz="1600" dirty="0">
              <a:latin typeface="Calibri" panose="020F0502020204030204" pitchFamily="34" charset="0"/>
              <a:cs typeface="Calibri" panose="020F0502020204030204" pitchFamily="34" charset="0"/>
            </a:endParaRPr>
          </a:p>
          <a:p>
            <a:pPr marL="0" indent="0">
              <a:buNone/>
            </a:pPr>
            <a:endParaRPr lang="en-US" sz="14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Identify organizational strategies that help identify and reduce behaviors</a:t>
            </a:r>
          </a:p>
          <a:p>
            <a:pPr lvl="1"/>
            <a:r>
              <a:rPr lang="en-US" sz="1600" dirty="0">
                <a:latin typeface="Calibri" panose="020F0502020204030204" pitchFamily="34" charset="0"/>
                <a:cs typeface="Calibri" panose="020F0502020204030204" pitchFamily="34" charset="0"/>
              </a:rPr>
              <a:t>Policy Development</a:t>
            </a:r>
          </a:p>
          <a:p>
            <a:pPr lvl="1"/>
            <a:r>
              <a:rPr lang="en-US" sz="1600" dirty="0">
                <a:latin typeface="Calibri" panose="020F0502020204030204" pitchFamily="34" charset="0"/>
                <a:cs typeface="Calibri" panose="020F0502020204030204" pitchFamily="34" charset="0"/>
              </a:rPr>
              <a:t>Patient Accountability </a:t>
            </a:r>
          </a:p>
          <a:p>
            <a:pPr lvl="1"/>
            <a:endParaRPr lang="en-US" sz="16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Conclusion</a:t>
            </a:r>
          </a:p>
          <a:p>
            <a:pPr lvl="1"/>
            <a:endParaRPr lang="en-US" sz="1400" dirty="0"/>
          </a:p>
          <a:p>
            <a:pPr marL="0" indent="0">
              <a:buNone/>
            </a:pPr>
            <a:endParaRPr lang="en-US" sz="1800" dirty="0"/>
          </a:p>
          <a:p>
            <a:endParaRPr lang="en-US" sz="2000" dirty="0"/>
          </a:p>
          <a:p>
            <a:endParaRPr lang="en-US" sz="2000" dirty="0"/>
          </a:p>
          <a:p>
            <a:pPr marL="0" indent="0">
              <a:buNone/>
            </a:pPr>
            <a:endParaRPr lang="en-US" sz="2000" dirty="0"/>
          </a:p>
          <a:p>
            <a:pPr marL="0" indent="0">
              <a:buNone/>
            </a:pPr>
            <a:endParaRPr lang="en-US" sz="2000" dirty="0"/>
          </a:p>
        </p:txBody>
      </p:sp>
      <p:sp>
        <p:nvSpPr>
          <p:cNvPr id="4" name="Title 3">
            <a:extLst>
              <a:ext uri="{FF2B5EF4-FFF2-40B4-BE49-F238E27FC236}">
                <a16:creationId xmlns:a16="http://schemas.microsoft.com/office/drawing/2014/main" xmlns="" id="{8D6230F8-40CE-42E9-AF0F-E288A77331DE}"/>
              </a:ext>
            </a:extLst>
          </p:cNvPr>
          <p:cNvSpPr>
            <a:spLocks noGrp="1"/>
          </p:cNvSpPr>
          <p:nvPr>
            <p:ph type="title"/>
          </p:nvPr>
        </p:nvSpPr>
        <p:spPr>
          <a:xfrm>
            <a:off x="384969" y="304800"/>
            <a:ext cx="8374062" cy="838200"/>
          </a:xfrm>
        </p:spPr>
        <p:txBody>
          <a:bodyPr/>
          <a:lstStyle/>
          <a:p>
            <a:r>
              <a:rPr lang="en-US" sz="3600" b="1" dirty="0">
                <a:latin typeface="Calibri" panose="020F0502020204030204" pitchFamily="34" charset="0"/>
                <a:cs typeface="Calibri" panose="020F0502020204030204" pitchFamily="34" charset="0"/>
              </a:rPr>
              <a:t>Objectives </a:t>
            </a:r>
          </a:p>
        </p:txBody>
      </p:sp>
    </p:spTree>
    <p:extLst>
      <p:ext uri="{BB962C8B-B14F-4D97-AF65-F5344CB8AC3E}">
        <p14:creationId xmlns:p14="http://schemas.microsoft.com/office/powerpoint/2010/main" val="39089936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D2A6D262-260E-4A12-8B75-45750AEEFD6F}"/>
              </a:ext>
            </a:extLst>
          </p:cNvPr>
          <p:cNvSpPr>
            <a:spLocks noGrp="1"/>
          </p:cNvSpPr>
          <p:nvPr>
            <p:ph type="subTitle" idx="1"/>
          </p:nvPr>
        </p:nvSpPr>
        <p:spPr>
          <a:xfrm>
            <a:off x="228600" y="1676400"/>
            <a:ext cx="8686800" cy="3276600"/>
          </a:xfrm>
        </p:spPr>
        <p:txBody>
          <a:bodyPr/>
          <a:lstStyle/>
          <a:p>
            <a:pPr algn="l"/>
            <a:r>
              <a:rPr lang="en-US" sz="2400" dirty="0">
                <a:latin typeface="Calibri" panose="020F0502020204030204" pitchFamily="34" charset="0"/>
                <a:cs typeface="Calibri" panose="020F0502020204030204" pitchFamily="34" charset="0"/>
              </a:rPr>
              <a:t>The emphasis on patient-centeredness has unintentionally emboldened a “patient first’ approach at the expense of emotional or physical distress to providers.</a:t>
            </a:r>
          </a:p>
          <a:p>
            <a:pPr marL="0" indent="0" algn="l">
              <a:buNone/>
            </a:pPr>
            <a:endParaRPr lang="en-US" sz="2400" dirty="0">
              <a:latin typeface="Calibri" panose="020F0502020204030204" pitchFamily="34" charset="0"/>
              <a:cs typeface="Calibri" panose="020F0502020204030204" pitchFamily="34" charset="0"/>
            </a:endParaRPr>
          </a:p>
          <a:p>
            <a:pPr algn="l"/>
            <a:r>
              <a:rPr lang="en-US" sz="2400" dirty="0">
                <a:latin typeface="Calibri" panose="020F0502020204030204" pitchFamily="34" charset="0"/>
                <a:cs typeface="Calibri" panose="020F0502020204030204" pitchFamily="34" charset="0"/>
              </a:rPr>
              <a:t>Healthcare organizations should carefully balance their duty to provide high-quality care and tend to the vulnerability of patients with their responsibility to cultivate a supportive, respectful work environment</a:t>
            </a:r>
          </a:p>
          <a:p>
            <a:pPr algn="l"/>
            <a:endParaRPr lang="en-US" dirty="0"/>
          </a:p>
        </p:txBody>
      </p:sp>
      <p:sp>
        <p:nvSpPr>
          <p:cNvPr id="4" name="TextBox 3">
            <a:extLst>
              <a:ext uri="{FF2B5EF4-FFF2-40B4-BE49-F238E27FC236}">
                <a16:creationId xmlns:a16="http://schemas.microsoft.com/office/drawing/2014/main" xmlns="" id="{2A55BECA-8CD6-4513-A82C-0512A3D35950}"/>
              </a:ext>
            </a:extLst>
          </p:cNvPr>
          <p:cNvSpPr txBox="1"/>
          <p:nvPr/>
        </p:nvSpPr>
        <p:spPr>
          <a:xfrm>
            <a:off x="2819400" y="228600"/>
            <a:ext cx="3419241" cy="769441"/>
          </a:xfrm>
          <a:prstGeom prst="rect">
            <a:avLst/>
          </a:prstGeom>
          <a:noFill/>
        </p:spPr>
        <p:txBody>
          <a:bodyPr wrap="square" rtlCol="0">
            <a:spAutoFit/>
          </a:bodyPr>
          <a:lstStyle/>
          <a:p>
            <a:r>
              <a:rPr lang="en-US" sz="4400" b="1" dirty="0">
                <a:latin typeface="Calibri" panose="020F0502020204030204" pitchFamily="34" charset="0"/>
                <a:cs typeface="Calibri" panose="020F0502020204030204" pitchFamily="34" charset="0"/>
              </a:rPr>
              <a:t>Conclusion</a:t>
            </a:r>
            <a:endParaRPr lang="en-US" sz="4400" dirty="0"/>
          </a:p>
        </p:txBody>
      </p:sp>
      <p:pic>
        <p:nvPicPr>
          <p:cNvPr id="1032" name="Picture 8" descr="100+ Balance Pictures | Download Free Images &amp; Stock Photos on Unsplash">
            <a:extLst>
              <a:ext uri="{FF2B5EF4-FFF2-40B4-BE49-F238E27FC236}">
                <a16:creationId xmlns:a16="http://schemas.microsoft.com/office/drawing/2014/main" xmlns="" id="{6EDE6E17-699B-4316-A556-CD79101117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4572000"/>
            <a:ext cx="4114800" cy="2304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7470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6D4A3C-756C-45FE-8758-B5548E6DF02D}"/>
              </a:ext>
            </a:extLst>
          </p:cNvPr>
          <p:cNvSpPr>
            <a:spLocks noGrp="1"/>
          </p:cNvSpPr>
          <p:nvPr>
            <p:ph type="title"/>
          </p:nvPr>
        </p:nvSpPr>
        <p:spPr>
          <a:xfrm>
            <a:off x="1066800" y="419100"/>
            <a:ext cx="7467600" cy="838200"/>
          </a:xfrm>
        </p:spPr>
        <p:txBody>
          <a:bodyPr/>
          <a:lstStyle/>
          <a:p>
            <a:r>
              <a:rPr lang="en-US" sz="2400" b="1" dirty="0"/>
              <a:t>References</a:t>
            </a:r>
            <a:r>
              <a:rPr lang="en-US" sz="2400" dirty="0"/>
              <a:t/>
            </a:r>
            <a:br>
              <a:rPr lang="en-US" sz="2400" dirty="0"/>
            </a:br>
            <a:endParaRPr lang="en-US" sz="2400" dirty="0"/>
          </a:p>
        </p:txBody>
      </p:sp>
      <p:sp>
        <p:nvSpPr>
          <p:cNvPr id="3" name="Content Placeholder 2">
            <a:extLst>
              <a:ext uri="{FF2B5EF4-FFF2-40B4-BE49-F238E27FC236}">
                <a16:creationId xmlns:a16="http://schemas.microsoft.com/office/drawing/2014/main" xmlns="" id="{6D52CEA2-572F-40E9-947C-805C6E7A85D2}"/>
              </a:ext>
            </a:extLst>
          </p:cNvPr>
          <p:cNvSpPr>
            <a:spLocks noGrp="1"/>
          </p:cNvSpPr>
          <p:nvPr>
            <p:ph idx="1"/>
          </p:nvPr>
        </p:nvSpPr>
        <p:spPr>
          <a:xfrm>
            <a:off x="228600" y="1524000"/>
            <a:ext cx="8686800" cy="4914900"/>
          </a:xfrm>
        </p:spPr>
        <p:txBody>
          <a:bodyPr/>
          <a:lstStyle/>
          <a:p>
            <a:pPr marL="57150" indent="0">
              <a:buNone/>
            </a:pPr>
            <a:r>
              <a:rPr lang="en-US" sz="1200" b="0" i="0" dirty="0">
                <a:solidFill>
                  <a:srgbClr val="222222"/>
                </a:solidFill>
                <a:effectLst/>
              </a:rPr>
              <a:t>Chandrashekar, P., &amp; Jain, S. H. (2020). Addressing patient bias and discrimination against clinicians of diverse backgrounds. </a:t>
            </a:r>
            <a:r>
              <a:rPr lang="en-US" sz="1200" b="0" i="1" dirty="0">
                <a:solidFill>
                  <a:srgbClr val="222222"/>
                </a:solidFill>
                <a:effectLst/>
              </a:rPr>
              <a:t>Academic Medicine</a:t>
            </a:r>
            <a:r>
              <a:rPr lang="en-US" sz="1200" b="0" i="0" dirty="0">
                <a:solidFill>
                  <a:srgbClr val="222222"/>
                </a:solidFill>
                <a:effectLst/>
              </a:rPr>
              <a:t>, </a:t>
            </a:r>
            <a:r>
              <a:rPr lang="en-US" sz="1200" b="0" i="1" dirty="0">
                <a:solidFill>
                  <a:srgbClr val="222222"/>
                </a:solidFill>
                <a:effectLst/>
              </a:rPr>
              <a:t>95</a:t>
            </a:r>
            <a:r>
              <a:rPr lang="en-US" sz="1200" b="0" i="0" dirty="0">
                <a:solidFill>
                  <a:srgbClr val="222222"/>
                </a:solidFill>
                <a:effectLst/>
              </a:rPr>
              <a:t>(12S), S33-S43.</a:t>
            </a:r>
          </a:p>
          <a:p>
            <a:pPr marL="57150" indent="0">
              <a:buNone/>
            </a:pPr>
            <a:endParaRPr lang="en-US" sz="500" b="0" i="0" dirty="0">
              <a:solidFill>
                <a:srgbClr val="222222"/>
              </a:solidFill>
              <a:effectLst/>
            </a:endParaRPr>
          </a:p>
          <a:p>
            <a:pPr marL="57150" indent="0">
              <a:buNone/>
            </a:pPr>
            <a:r>
              <a:rPr lang="en-US" sz="1200" b="0" i="0" dirty="0">
                <a:solidFill>
                  <a:srgbClr val="222222"/>
                </a:solidFill>
                <a:effectLst/>
              </a:rPr>
              <a:t>Commodore-Mensah, Y., &amp; Cooper, L. A. (2021). Reversing the Tide of Racial and Ethnic Disparities in Excess Deaths During the COVID-19 Pandemic. </a:t>
            </a:r>
            <a:r>
              <a:rPr lang="en-US" sz="1200" b="0" i="1" dirty="0">
                <a:solidFill>
                  <a:srgbClr val="222222"/>
                </a:solidFill>
                <a:effectLst/>
              </a:rPr>
              <a:t>Annals of internal medicine</a:t>
            </a:r>
          </a:p>
          <a:p>
            <a:pPr marL="57150" indent="0">
              <a:buNone/>
            </a:pPr>
            <a:endParaRPr lang="en-US" sz="500" b="0" i="0" dirty="0">
              <a:solidFill>
                <a:srgbClr val="222222"/>
              </a:solidFill>
              <a:effectLst/>
            </a:endParaRPr>
          </a:p>
          <a:p>
            <a:pPr marL="57150" indent="0">
              <a:buNone/>
            </a:pPr>
            <a:r>
              <a:rPr lang="en-US" sz="1200" b="0" i="0" dirty="0">
                <a:solidFill>
                  <a:srgbClr val="222222"/>
                </a:solidFill>
                <a:effectLst/>
              </a:rPr>
              <a:t>Garran, A. M., &amp; Rasmussen, B. M. (2019). How should organizations respond to racism against health care workers?. </a:t>
            </a:r>
            <a:r>
              <a:rPr lang="en-US" sz="1200" b="0" i="1" dirty="0">
                <a:solidFill>
                  <a:srgbClr val="222222"/>
                </a:solidFill>
                <a:effectLst/>
              </a:rPr>
              <a:t>AMA journal of ethics</a:t>
            </a:r>
            <a:r>
              <a:rPr lang="en-US" sz="1200" b="0" i="0" dirty="0">
                <a:solidFill>
                  <a:srgbClr val="222222"/>
                </a:solidFill>
                <a:effectLst/>
              </a:rPr>
              <a:t>, </a:t>
            </a:r>
            <a:r>
              <a:rPr lang="en-US" sz="1200" b="0" i="1" dirty="0">
                <a:solidFill>
                  <a:srgbClr val="222222"/>
                </a:solidFill>
                <a:effectLst/>
              </a:rPr>
              <a:t>21</a:t>
            </a:r>
            <a:r>
              <a:rPr lang="en-US" sz="1200" b="0" i="0" dirty="0">
                <a:solidFill>
                  <a:srgbClr val="222222"/>
                </a:solidFill>
                <a:effectLst/>
              </a:rPr>
              <a:t>(6), 499-504.</a:t>
            </a:r>
          </a:p>
          <a:p>
            <a:pPr marL="57150" indent="0">
              <a:buNone/>
            </a:pPr>
            <a:endParaRPr lang="en-US" sz="600" b="0" i="0" dirty="0">
              <a:solidFill>
                <a:srgbClr val="222222"/>
              </a:solidFill>
              <a:effectLst/>
            </a:endParaRPr>
          </a:p>
          <a:p>
            <a:pPr marL="57150" indent="0">
              <a:buNone/>
            </a:pPr>
            <a:r>
              <a:rPr lang="en-US" sz="1200" b="0" i="0" dirty="0">
                <a:solidFill>
                  <a:srgbClr val="222222"/>
                </a:solidFill>
                <a:effectLst/>
              </a:rPr>
              <a:t>Olson, L. L., &amp; Stokes, F. (2016). The ANA code of ethics for nurses with interpretive statements: Resource for nursing regulation. </a:t>
            </a:r>
            <a:r>
              <a:rPr lang="en-US" sz="1200" b="0" i="1" dirty="0">
                <a:solidFill>
                  <a:srgbClr val="222222"/>
                </a:solidFill>
                <a:effectLst/>
              </a:rPr>
              <a:t>Journal of Nursing Regulation</a:t>
            </a:r>
            <a:r>
              <a:rPr lang="en-US" sz="1200" b="0" i="0" dirty="0">
                <a:solidFill>
                  <a:srgbClr val="222222"/>
                </a:solidFill>
                <a:effectLst/>
              </a:rPr>
              <a:t>, </a:t>
            </a:r>
            <a:r>
              <a:rPr lang="en-US" sz="1200" b="0" i="1" dirty="0">
                <a:solidFill>
                  <a:srgbClr val="222222"/>
                </a:solidFill>
                <a:effectLst/>
              </a:rPr>
              <a:t>7</a:t>
            </a:r>
            <a:r>
              <a:rPr lang="en-US" sz="1200" b="0" i="0" dirty="0">
                <a:solidFill>
                  <a:srgbClr val="222222"/>
                </a:solidFill>
                <a:effectLst/>
              </a:rPr>
              <a:t>(2), 9-20.</a:t>
            </a:r>
          </a:p>
          <a:p>
            <a:pPr marL="57150" indent="0">
              <a:buNone/>
            </a:pPr>
            <a:endParaRPr lang="en-US" sz="500" b="0" i="1" dirty="0">
              <a:solidFill>
                <a:srgbClr val="222222"/>
              </a:solidFill>
              <a:effectLst/>
            </a:endParaRPr>
          </a:p>
          <a:p>
            <a:pPr marL="57150" indent="0">
              <a:buNone/>
            </a:pPr>
            <a:r>
              <a:rPr lang="en-US" sz="1200" b="0" i="0" dirty="0">
                <a:solidFill>
                  <a:srgbClr val="222222"/>
                </a:solidFill>
                <a:effectLst/>
              </a:rPr>
              <a:t>Paul-Emile, K., Smith, A. K., Lo, B., &amp; Fernández, A. (2016). Dealing with racist patients. </a:t>
            </a:r>
            <a:r>
              <a:rPr lang="en-US" sz="1200" b="0" i="1" dirty="0">
                <a:solidFill>
                  <a:srgbClr val="222222"/>
                </a:solidFill>
                <a:effectLst/>
              </a:rPr>
              <a:t>New England J. Med.</a:t>
            </a:r>
            <a:r>
              <a:rPr lang="en-US" sz="1200" b="0" i="0" dirty="0">
                <a:solidFill>
                  <a:srgbClr val="222222"/>
                </a:solidFill>
                <a:effectLst/>
              </a:rPr>
              <a:t>, </a:t>
            </a:r>
            <a:r>
              <a:rPr lang="en-US" sz="1200" b="0" i="1" dirty="0">
                <a:solidFill>
                  <a:srgbClr val="222222"/>
                </a:solidFill>
                <a:effectLst/>
              </a:rPr>
              <a:t>374</a:t>
            </a:r>
            <a:r>
              <a:rPr lang="en-US" sz="1200" b="0" i="0" dirty="0">
                <a:solidFill>
                  <a:srgbClr val="222222"/>
                </a:solidFill>
                <a:effectLst/>
              </a:rPr>
              <a:t>, 708.</a:t>
            </a:r>
          </a:p>
          <a:p>
            <a:pPr marL="57150" indent="0">
              <a:buNone/>
            </a:pPr>
            <a:endParaRPr lang="en-US" sz="500" dirty="0">
              <a:solidFill>
                <a:srgbClr val="222222"/>
              </a:solidFill>
            </a:endParaRPr>
          </a:p>
          <a:p>
            <a:pPr marL="57150" indent="0">
              <a:buNone/>
            </a:pPr>
            <a:r>
              <a:rPr lang="en-US" sz="1200" b="0" i="0" dirty="0">
                <a:solidFill>
                  <a:srgbClr val="222222"/>
                </a:solidFill>
                <a:effectLst/>
              </a:rPr>
              <a:t>Prather, C., Fuller, T. R., Jeffries IV, W. L., Marshall, K. J., Howell, A. V., </a:t>
            </a:r>
            <a:r>
              <a:rPr lang="en-US" sz="1200" b="0" i="0" dirty="0">
                <a:solidFill>
                  <a:srgbClr val="222222"/>
                </a:solidFill>
                <a:effectLst/>
              </a:rPr>
              <a:t>Belyue-Umole</a:t>
            </a:r>
            <a:r>
              <a:rPr lang="en-US" sz="1200" b="0" i="0" dirty="0">
                <a:solidFill>
                  <a:srgbClr val="222222"/>
                </a:solidFill>
                <a:effectLst/>
              </a:rPr>
              <a:t>, A., &amp; King, W. (2018). Racism, African American women, and their sexual and reproductive health: a review of historical and contemporary evidence and implications for health equity. </a:t>
            </a:r>
            <a:r>
              <a:rPr lang="en-US" sz="1200" b="0" i="1" dirty="0">
                <a:solidFill>
                  <a:srgbClr val="222222"/>
                </a:solidFill>
                <a:effectLst/>
              </a:rPr>
              <a:t>Health equity</a:t>
            </a:r>
            <a:r>
              <a:rPr lang="en-US" sz="1200" b="0" i="0" dirty="0">
                <a:solidFill>
                  <a:srgbClr val="222222"/>
                </a:solidFill>
                <a:effectLst/>
              </a:rPr>
              <a:t>, </a:t>
            </a:r>
            <a:r>
              <a:rPr lang="en-US" sz="1200" b="0" i="1" dirty="0">
                <a:solidFill>
                  <a:srgbClr val="222222"/>
                </a:solidFill>
                <a:effectLst/>
              </a:rPr>
              <a:t>2</a:t>
            </a:r>
            <a:r>
              <a:rPr lang="en-US" sz="1200" b="0" i="0" dirty="0">
                <a:solidFill>
                  <a:srgbClr val="222222"/>
                </a:solidFill>
                <a:effectLst/>
              </a:rPr>
              <a:t>(1), 249-259.</a:t>
            </a:r>
          </a:p>
          <a:p>
            <a:pPr marL="57150" indent="0">
              <a:buNone/>
            </a:pPr>
            <a:endParaRPr lang="en-US" sz="500" b="0" i="0" dirty="0">
              <a:solidFill>
                <a:srgbClr val="222222"/>
              </a:solidFill>
              <a:effectLst/>
            </a:endParaRPr>
          </a:p>
          <a:p>
            <a:pPr marL="57150" indent="0">
              <a:buNone/>
            </a:pPr>
            <a:r>
              <a:rPr lang="en-US" sz="1200" b="0" i="0" dirty="0">
                <a:solidFill>
                  <a:srgbClr val="222222"/>
                </a:solidFill>
                <a:effectLst/>
              </a:rPr>
              <a:t>Reynolds, K. L., Cowden, J. D., </a:t>
            </a:r>
            <a:r>
              <a:rPr lang="en-US" sz="1200" b="0" i="0" dirty="0">
                <a:solidFill>
                  <a:srgbClr val="222222"/>
                </a:solidFill>
                <a:effectLst/>
              </a:rPr>
              <a:t>Brosco</a:t>
            </a:r>
            <a:r>
              <a:rPr lang="en-US" sz="1200" b="0" i="0" dirty="0">
                <a:solidFill>
                  <a:srgbClr val="222222"/>
                </a:solidFill>
                <a:effectLst/>
              </a:rPr>
              <a:t>, J. P., &amp; Lantos, J. D. (2015). When a family requests a white doctor. </a:t>
            </a:r>
            <a:r>
              <a:rPr lang="en-US" sz="1200" b="0" i="1" dirty="0">
                <a:solidFill>
                  <a:srgbClr val="222222"/>
                </a:solidFill>
                <a:effectLst/>
              </a:rPr>
              <a:t>Pediatrics</a:t>
            </a:r>
            <a:r>
              <a:rPr lang="en-US" sz="1200" b="0" i="0" dirty="0">
                <a:solidFill>
                  <a:srgbClr val="222222"/>
                </a:solidFill>
                <a:effectLst/>
              </a:rPr>
              <a:t>, </a:t>
            </a:r>
            <a:r>
              <a:rPr lang="en-US" sz="1200" b="0" i="1" dirty="0">
                <a:solidFill>
                  <a:srgbClr val="222222"/>
                </a:solidFill>
                <a:effectLst/>
              </a:rPr>
              <a:t>136</a:t>
            </a:r>
            <a:r>
              <a:rPr lang="en-US" sz="1200" b="0" i="0" dirty="0">
                <a:solidFill>
                  <a:srgbClr val="222222"/>
                </a:solidFill>
                <a:effectLst/>
              </a:rPr>
              <a:t>(2), 381-386.</a:t>
            </a:r>
          </a:p>
          <a:p>
            <a:pPr marL="57150" indent="0">
              <a:buNone/>
            </a:pPr>
            <a:endParaRPr lang="en-US" sz="500" b="0" i="0" dirty="0">
              <a:solidFill>
                <a:srgbClr val="222222"/>
              </a:solidFill>
              <a:effectLst/>
            </a:endParaRPr>
          </a:p>
          <a:p>
            <a:pPr marL="57150" indent="0">
              <a:buNone/>
            </a:pPr>
            <a:r>
              <a:rPr lang="en-US" sz="1200" b="0" i="0" dirty="0">
                <a:solidFill>
                  <a:srgbClr val="222222"/>
                </a:solidFill>
                <a:effectLst/>
              </a:rPr>
              <a:t>Sue, D. W., </a:t>
            </a:r>
            <a:r>
              <a:rPr lang="en-US" sz="1200" b="0" i="0" dirty="0">
                <a:solidFill>
                  <a:srgbClr val="222222"/>
                </a:solidFill>
                <a:effectLst/>
              </a:rPr>
              <a:t>Alsaidi</a:t>
            </a:r>
            <a:r>
              <a:rPr lang="en-US" sz="1200" b="0" i="0" dirty="0">
                <a:solidFill>
                  <a:srgbClr val="222222"/>
                </a:solidFill>
                <a:effectLst/>
              </a:rPr>
              <a:t>, S., </a:t>
            </a:r>
            <a:r>
              <a:rPr lang="en-US" sz="1200" b="0" i="0" dirty="0">
                <a:solidFill>
                  <a:srgbClr val="222222"/>
                </a:solidFill>
                <a:effectLst/>
              </a:rPr>
              <a:t>Awad</a:t>
            </a:r>
            <a:r>
              <a:rPr lang="en-US" sz="1200" b="0" i="0" dirty="0">
                <a:solidFill>
                  <a:srgbClr val="222222"/>
                </a:solidFill>
                <a:effectLst/>
              </a:rPr>
              <a:t>, M. N., </a:t>
            </a:r>
            <a:r>
              <a:rPr lang="en-US" sz="1200" b="0" i="0" dirty="0">
                <a:solidFill>
                  <a:srgbClr val="222222"/>
                </a:solidFill>
                <a:effectLst/>
              </a:rPr>
              <a:t>Glaeser</a:t>
            </a:r>
            <a:r>
              <a:rPr lang="en-US" sz="1200" b="0" i="0" dirty="0">
                <a:solidFill>
                  <a:srgbClr val="222222"/>
                </a:solidFill>
                <a:effectLst/>
              </a:rPr>
              <a:t>, E., Calle, C. Z., &amp; Mendez, N. (2019). Disarming racial microaggressions: </a:t>
            </a:r>
            <a:r>
              <a:rPr lang="en-US" sz="1200" b="0" i="0" dirty="0">
                <a:solidFill>
                  <a:srgbClr val="222222"/>
                </a:solidFill>
                <a:effectLst/>
              </a:rPr>
              <a:t>Microintervention</a:t>
            </a:r>
            <a:r>
              <a:rPr lang="en-US" sz="1200" b="0" i="0" dirty="0">
                <a:solidFill>
                  <a:srgbClr val="222222"/>
                </a:solidFill>
                <a:effectLst/>
              </a:rPr>
              <a:t> strategies for targets, White allies, and bystanders. </a:t>
            </a:r>
            <a:r>
              <a:rPr lang="en-US" sz="1200" b="0" i="1" dirty="0">
                <a:solidFill>
                  <a:srgbClr val="222222"/>
                </a:solidFill>
                <a:effectLst/>
              </a:rPr>
              <a:t>American Psychologist</a:t>
            </a:r>
            <a:r>
              <a:rPr lang="en-US" sz="1200" b="0" i="0" dirty="0">
                <a:solidFill>
                  <a:srgbClr val="222222"/>
                </a:solidFill>
                <a:effectLst/>
              </a:rPr>
              <a:t>, </a:t>
            </a:r>
            <a:r>
              <a:rPr lang="en-US" sz="1200" b="0" i="1" dirty="0">
                <a:solidFill>
                  <a:srgbClr val="222222"/>
                </a:solidFill>
                <a:effectLst/>
              </a:rPr>
              <a:t>74</a:t>
            </a:r>
            <a:r>
              <a:rPr lang="en-US" sz="1200" b="0" i="0" dirty="0">
                <a:solidFill>
                  <a:srgbClr val="222222"/>
                </a:solidFill>
                <a:effectLst/>
              </a:rPr>
              <a:t>(1), 128.</a:t>
            </a:r>
          </a:p>
          <a:p>
            <a:pPr marL="57150" indent="0">
              <a:buNone/>
            </a:pPr>
            <a:endParaRPr lang="en-US" sz="500" b="0" i="0" dirty="0">
              <a:solidFill>
                <a:srgbClr val="222222"/>
              </a:solidFill>
              <a:effectLst/>
            </a:endParaRPr>
          </a:p>
          <a:p>
            <a:pPr marL="57150" indent="0">
              <a:buNone/>
            </a:pPr>
            <a:r>
              <a:rPr lang="en-US" sz="1200" b="0" i="0" dirty="0">
                <a:solidFill>
                  <a:srgbClr val="222222"/>
                </a:solidFill>
                <a:effectLst/>
              </a:rPr>
              <a:t>Williams, K. E., Baskin, M. L., Brito, A. L., Bae, S., &amp; Willett, L. L. (2021). Supporting Trainees by Addressing Inappropriate Behaviors by Patients. </a:t>
            </a:r>
            <a:r>
              <a:rPr lang="en-US" sz="1200" b="0" i="1" dirty="0">
                <a:solidFill>
                  <a:srgbClr val="222222"/>
                </a:solidFill>
                <a:effectLst/>
              </a:rPr>
              <a:t>Southern Medical Journal</a:t>
            </a:r>
            <a:r>
              <a:rPr lang="en-US" sz="1200" b="0" i="0" dirty="0">
                <a:solidFill>
                  <a:srgbClr val="222222"/>
                </a:solidFill>
                <a:effectLst/>
              </a:rPr>
              <a:t>, </a:t>
            </a:r>
            <a:r>
              <a:rPr lang="en-US" sz="1200" b="0" i="1" dirty="0">
                <a:solidFill>
                  <a:srgbClr val="222222"/>
                </a:solidFill>
                <a:effectLst/>
              </a:rPr>
              <a:t>114</a:t>
            </a:r>
            <a:r>
              <a:rPr lang="en-US" sz="1200" b="0" i="0" dirty="0">
                <a:solidFill>
                  <a:srgbClr val="222222"/>
                </a:solidFill>
                <a:effectLst/>
              </a:rPr>
              <a:t>(2), 111-115.</a:t>
            </a:r>
          </a:p>
          <a:p>
            <a:pPr marL="57150" indent="0">
              <a:buNone/>
            </a:pPr>
            <a:endParaRPr lang="en-US" sz="500" b="0" i="0" dirty="0">
              <a:solidFill>
                <a:srgbClr val="222222"/>
              </a:solidFill>
              <a:effectLst/>
            </a:endParaRPr>
          </a:p>
          <a:p>
            <a:pPr marL="57150" indent="0">
              <a:buNone/>
            </a:pPr>
            <a:r>
              <a:rPr lang="en-US" sz="1200" b="0" i="0" dirty="0">
                <a:solidFill>
                  <a:srgbClr val="232323"/>
                </a:solidFill>
                <a:effectLst/>
              </a:rPr>
              <a:t>Winland-Brown, J. , Lachman, V. &amp; Swanson, E. (2015). </a:t>
            </a:r>
            <a:r>
              <a:rPr lang="en-US" sz="1200" b="0" i="1" dirty="0">
                <a:solidFill>
                  <a:srgbClr val="232323"/>
                </a:solidFill>
                <a:effectLst/>
              </a:rPr>
              <a:t>MEDSURG Nursing, 24 </a:t>
            </a:r>
            <a:r>
              <a:rPr lang="en-US" sz="1200" b="0" i="0" dirty="0">
                <a:solidFill>
                  <a:srgbClr val="232323"/>
                </a:solidFill>
                <a:effectLst/>
              </a:rPr>
              <a:t>(4), 268-271.</a:t>
            </a:r>
            <a:endParaRPr lang="en-US" sz="1200" dirty="0"/>
          </a:p>
          <a:p>
            <a:endParaRPr lang="en-US" dirty="0"/>
          </a:p>
        </p:txBody>
      </p:sp>
    </p:spTree>
    <p:extLst>
      <p:ext uri="{BB962C8B-B14F-4D97-AF65-F5344CB8AC3E}">
        <p14:creationId xmlns:p14="http://schemas.microsoft.com/office/powerpoint/2010/main" val="391905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areer Corner: Job Interview Questions To Answer And Ask -">
            <a:extLst>
              <a:ext uri="{FF2B5EF4-FFF2-40B4-BE49-F238E27FC236}">
                <a16:creationId xmlns:a16="http://schemas.microsoft.com/office/drawing/2014/main" xmlns="" id="{4ADE6098-CC03-4C4F-B8E0-A289AD5A631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9100" y="1905000"/>
            <a:ext cx="8305800" cy="4152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2795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E5028D-185B-4210-8D1F-CCCC04E02C01}"/>
              </a:ext>
            </a:extLst>
          </p:cNvPr>
          <p:cNvSpPr>
            <a:spLocks noGrp="1"/>
          </p:cNvSpPr>
          <p:nvPr>
            <p:ph type="title"/>
          </p:nvPr>
        </p:nvSpPr>
        <p:spPr>
          <a:xfrm>
            <a:off x="388938" y="0"/>
            <a:ext cx="8374062" cy="1447800"/>
          </a:xfrm>
        </p:spPr>
        <p:txBody>
          <a:bodyPr/>
          <a:lstStyle/>
          <a:p>
            <a:r>
              <a:rPr lang="en-US" sz="3600" b="1" dirty="0">
                <a:latin typeface="Calibri" panose="020F0502020204030204" pitchFamily="34" charset="0"/>
                <a:cs typeface="Calibri" panose="020F0502020204030204" pitchFamily="34" charset="0"/>
              </a:rPr>
              <a:t>A True Story </a:t>
            </a:r>
          </a:p>
        </p:txBody>
      </p:sp>
      <p:sp>
        <p:nvSpPr>
          <p:cNvPr id="3" name="Content Placeholder 2">
            <a:extLst>
              <a:ext uri="{FF2B5EF4-FFF2-40B4-BE49-F238E27FC236}">
                <a16:creationId xmlns:a16="http://schemas.microsoft.com/office/drawing/2014/main" xmlns="" id="{0A9EEACA-0EAB-4D3D-A9AD-D69249418F91}"/>
              </a:ext>
            </a:extLst>
          </p:cNvPr>
          <p:cNvSpPr>
            <a:spLocks noGrp="1"/>
          </p:cNvSpPr>
          <p:nvPr>
            <p:ph idx="1"/>
          </p:nvPr>
        </p:nvSpPr>
        <p:spPr>
          <a:xfrm>
            <a:off x="76200" y="1427018"/>
            <a:ext cx="8656782" cy="5354782"/>
          </a:xfrm>
        </p:spPr>
        <p:txBody>
          <a:bodyPr/>
          <a:lstStyle/>
          <a:p>
            <a:pPr marL="0" marR="0" indent="0">
              <a:spcBef>
                <a:spcPts val="0"/>
              </a:spcBef>
              <a:spcAft>
                <a:spcPts val="0"/>
              </a:spcAft>
              <a:buNone/>
            </a:pPr>
            <a:endParaRPr lang="en-US" sz="2400" dirty="0">
              <a:effectLst/>
              <a:latin typeface="Calibri" panose="020F0502020204030204" pitchFamily="34" charset="0"/>
              <a:ea typeface="Calibri" panose="020F0502020204030204" pitchFamily="34" charset="0"/>
            </a:endParaRPr>
          </a:p>
          <a:p>
            <a:endParaRPr lang="en-US" dirty="0"/>
          </a:p>
        </p:txBody>
      </p:sp>
      <p:pic>
        <p:nvPicPr>
          <p:cNvPr id="11266" name="Picture 2" descr="black_man_stress2 - Black Enterprise">
            <a:extLst>
              <a:ext uri="{FF2B5EF4-FFF2-40B4-BE49-F238E27FC236}">
                <a16:creationId xmlns:a16="http://schemas.microsoft.com/office/drawing/2014/main" xmlns="" id="{5702F462-0E4B-4BD9-8581-5EE8C6BD9E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928" y="2161309"/>
            <a:ext cx="8117844"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4284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B0C027-4484-42BB-BDEF-0D012936FAAF}"/>
              </a:ext>
            </a:extLst>
          </p:cNvPr>
          <p:cNvSpPr>
            <a:spLocks noGrp="1"/>
          </p:cNvSpPr>
          <p:nvPr>
            <p:ph type="title"/>
          </p:nvPr>
        </p:nvSpPr>
        <p:spPr>
          <a:xfrm>
            <a:off x="228600" y="304800"/>
            <a:ext cx="9288462" cy="838200"/>
          </a:xfrm>
        </p:spPr>
        <p:txBody>
          <a:bodyPr/>
          <a:lstStyle/>
          <a:p>
            <a:pPr marL="57150" indent="0">
              <a:buNone/>
            </a:pPr>
            <a:r>
              <a:rPr lang="en-US" b="1" dirty="0">
                <a:latin typeface="Calibri" panose="020F0502020204030204" pitchFamily="34" charset="0"/>
                <a:cs typeface="Calibri" panose="020F0502020204030204" pitchFamily="34" charset="0"/>
              </a:rPr>
              <a:t>Ethics For Nurses</a:t>
            </a:r>
          </a:p>
        </p:txBody>
      </p:sp>
      <p:sp>
        <p:nvSpPr>
          <p:cNvPr id="3" name="Content Placeholder 2">
            <a:extLst>
              <a:ext uri="{FF2B5EF4-FFF2-40B4-BE49-F238E27FC236}">
                <a16:creationId xmlns:a16="http://schemas.microsoft.com/office/drawing/2014/main" xmlns="" id="{B97DADD5-D8F3-44E5-B33C-2DD18B5BB80A}"/>
              </a:ext>
            </a:extLst>
          </p:cNvPr>
          <p:cNvSpPr>
            <a:spLocks noGrp="1"/>
          </p:cNvSpPr>
          <p:nvPr>
            <p:ph idx="1"/>
          </p:nvPr>
        </p:nvSpPr>
        <p:spPr>
          <a:xfrm>
            <a:off x="4572000" y="1295400"/>
            <a:ext cx="4419600" cy="5334000"/>
          </a:xfrm>
        </p:spPr>
        <p:txBody>
          <a:bodyPr/>
          <a:lstStyle/>
          <a:p>
            <a:pPr marL="57150" indent="0">
              <a:buNone/>
            </a:pPr>
            <a:endParaRPr lang="en-US" sz="1000" dirty="0"/>
          </a:p>
          <a:p>
            <a:pPr marL="0" indent="0" algn="l">
              <a:buNone/>
            </a:pPr>
            <a:r>
              <a:rPr lang="en-US" sz="2000" dirty="0">
                <a:solidFill>
                  <a:srgbClr val="333333"/>
                </a:solidFill>
                <a:latin typeface="Calibri" panose="020F0502020204030204" pitchFamily="34" charset="0"/>
                <a:cs typeface="Calibri" panose="020F0502020204030204" pitchFamily="34" charset="0"/>
              </a:rPr>
              <a:t>T</a:t>
            </a:r>
            <a:r>
              <a:rPr lang="en-US" sz="2000" b="0" i="0" dirty="0">
                <a:solidFill>
                  <a:srgbClr val="333333"/>
                </a:solidFill>
                <a:effectLst/>
                <a:latin typeface="Calibri" panose="020F0502020204030204" pitchFamily="34" charset="0"/>
                <a:cs typeface="Calibri" panose="020F0502020204030204" pitchFamily="34" charset="0"/>
              </a:rPr>
              <a:t>he nurse’s code of ethics has 9 main provisions added in 2015 by the ANA:</a:t>
            </a:r>
          </a:p>
          <a:p>
            <a:pPr marL="57150" indent="0" algn="ctr">
              <a:buNone/>
            </a:pPr>
            <a:endParaRPr lang="en-US" sz="2400" b="1" dirty="0">
              <a:solidFill>
                <a:srgbClr val="333333"/>
              </a:solidFill>
              <a:latin typeface="Calibri" panose="020F0502020204030204" pitchFamily="34" charset="0"/>
              <a:cs typeface="Calibri" panose="020F0502020204030204" pitchFamily="34" charset="0"/>
            </a:endParaRPr>
          </a:p>
          <a:p>
            <a:pPr marL="57150" indent="0" algn="ctr">
              <a:buNone/>
            </a:pPr>
            <a:r>
              <a:rPr lang="en-US" sz="2400" b="1" dirty="0">
                <a:solidFill>
                  <a:srgbClr val="333333"/>
                </a:solidFill>
                <a:latin typeface="Calibri" panose="020F0502020204030204" pitchFamily="34" charset="0"/>
                <a:cs typeface="Calibri" panose="020F0502020204030204" pitchFamily="34" charset="0"/>
              </a:rPr>
              <a:t>4 Principles of Ethics for Nursing</a:t>
            </a:r>
            <a:r>
              <a:rPr lang="en-US" sz="2000" dirty="0">
                <a:solidFill>
                  <a:srgbClr val="333333"/>
                </a:solidFill>
                <a:latin typeface="Calibri" panose="020F0502020204030204" pitchFamily="34" charset="0"/>
                <a:cs typeface="Calibri" panose="020F0502020204030204" pitchFamily="34" charset="0"/>
              </a:rPr>
              <a:t>:</a:t>
            </a:r>
          </a:p>
          <a:p>
            <a:pPr marL="400050">
              <a:buFont typeface="+mj-lt"/>
              <a:buAutoNum type="arabicPeriod"/>
            </a:pPr>
            <a:r>
              <a:rPr lang="en-US" sz="2000" b="0" i="0" dirty="0">
                <a:solidFill>
                  <a:srgbClr val="333333"/>
                </a:solidFill>
                <a:effectLst/>
                <a:latin typeface="Calibri" panose="020F0502020204030204" pitchFamily="34" charset="0"/>
                <a:cs typeface="Calibri" panose="020F0502020204030204" pitchFamily="34" charset="0"/>
              </a:rPr>
              <a:t>Autono</a:t>
            </a:r>
            <a:r>
              <a:rPr lang="en-US" sz="2000" dirty="0">
                <a:solidFill>
                  <a:srgbClr val="333333"/>
                </a:solidFill>
                <a:latin typeface="Calibri" panose="020F0502020204030204" pitchFamily="34" charset="0"/>
                <a:cs typeface="Calibri" panose="020F0502020204030204" pitchFamily="34" charset="0"/>
              </a:rPr>
              <a:t>my- recognizing each individual patient’s right to self-determination and decision- making</a:t>
            </a:r>
          </a:p>
          <a:p>
            <a:pPr marL="400050">
              <a:buFont typeface="+mj-lt"/>
              <a:buAutoNum type="arabicPeriod"/>
            </a:pPr>
            <a:r>
              <a:rPr lang="en-US" sz="2000" b="0" i="0" dirty="0">
                <a:solidFill>
                  <a:srgbClr val="333333"/>
                </a:solidFill>
                <a:effectLst/>
                <a:latin typeface="Calibri" panose="020F0502020204030204" pitchFamily="34" charset="0"/>
                <a:cs typeface="Calibri" panose="020F0502020204030204" pitchFamily="34" charset="0"/>
              </a:rPr>
              <a:t>Beneficence- acting for the good and welfare of others with kindness and charity</a:t>
            </a:r>
          </a:p>
          <a:p>
            <a:pPr marL="400050">
              <a:buFont typeface="+mj-lt"/>
              <a:buAutoNum type="arabicPeriod"/>
            </a:pPr>
            <a:r>
              <a:rPr lang="en-US" sz="2000" dirty="0">
                <a:solidFill>
                  <a:srgbClr val="333333"/>
                </a:solidFill>
                <a:latin typeface="Calibri" panose="020F0502020204030204" pitchFamily="34" charset="0"/>
                <a:cs typeface="Calibri" panose="020F0502020204030204" pitchFamily="34" charset="0"/>
              </a:rPr>
              <a:t>Justice- an element of fairness in all medical and nursing decisions and care</a:t>
            </a:r>
          </a:p>
          <a:p>
            <a:pPr marL="400050">
              <a:buFont typeface="+mj-lt"/>
              <a:buAutoNum type="arabicPeriod"/>
            </a:pPr>
            <a:r>
              <a:rPr lang="en-US" sz="2000" b="0" i="0" dirty="0">
                <a:solidFill>
                  <a:srgbClr val="333333"/>
                </a:solidFill>
                <a:effectLst/>
                <a:latin typeface="Calibri" panose="020F0502020204030204" pitchFamily="34" charset="0"/>
                <a:cs typeface="Calibri" panose="020F0502020204030204" pitchFamily="34" charset="0"/>
              </a:rPr>
              <a:t>Nonmaleficence- to do no harm</a:t>
            </a:r>
          </a:p>
          <a:p>
            <a:pPr marL="914400" lvl="2" indent="0">
              <a:buNone/>
            </a:pPr>
            <a:endParaRPr lang="en-US" sz="1400" dirty="0"/>
          </a:p>
        </p:txBody>
      </p:sp>
      <p:pic>
        <p:nvPicPr>
          <p:cNvPr id="9218" name="Picture 2" descr="Download In PDF Guide to the Code of Ethics for Nurses: With Interpretive  Statements: Development, Interpretation, and Application Full books By -  Itzel Tasunka Books Online">
            <a:extLst>
              <a:ext uri="{FF2B5EF4-FFF2-40B4-BE49-F238E27FC236}">
                <a16:creationId xmlns:a16="http://schemas.microsoft.com/office/drawing/2014/main" xmlns="" id="{639CCC7E-C6CC-405D-91D1-217C6A4457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581150"/>
            <a:ext cx="3190875"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3123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B0C027-4484-42BB-BDEF-0D012936FAAF}"/>
              </a:ext>
            </a:extLst>
          </p:cNvPr>
          <p:cNvSpPr>
            <a:spLocks noGrp="1"/>
          </p:cNvSpPr>
          <p:nvPr>
            <p:ph type="title"/>
          </p:nvPr>
        </p:nvSpPr>
        <p:spPr>
          <a:xfrm>
            <a:off x="457200" y="304800"/>
            <a:ext cx="7696200" cy="762000"/>
          </a:xfrm>
        </p:spPr>
        <p:txBody>
          <a:bodyPr/>
          <a:lstStyle/>
          <a:p>
            <a:pPr marL="0" indent="0" algn="ctr">
              <a:buNone/>
            </a:pPr>
            <a:r>
              <a:rPr lang="en-US" sz="2800" b="1" dirty="0">
                <a:latin typeface="Calibri" panose="020F0502020204030204" pitchFamily="34" charset="0"/>
                <a:cs typeface="Calibri" panose="020F0502020204030204" pitchFamily="34" charset="0"/>
              </a:rPr>
              <a:t>American Medical Association’s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Code of Medical Ethics </a:t>
            </a:r>
            <a:endParaRPr lang="en-US" sz="28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xmlns="" id="{B97DADD5-D8F3-44E5-B33C-2DD18B5BB80A}"/>
              </a:ext>
            </a:extLst>
          </p:cNvPr>
          <p:cNvSpPr>
            <a:spLocks noGrp="1"/>
          </p:cNvSpPr>
          <p:nvPr>
            <p:ph idx="1"/>
          </p:nvPr>
        </p:nvSpPr>
        <p:spPr>
          <a:xfrm>
            <a:off x="0" y="1066800"/>
            <a:ext cx="6629399" cy="6019800"/>
          </a:xfrm>
        </p:spPr>
        <p:txBody>
          <a:bodyPr/>
          <a:lstStyle/>
          <a:p>
            <a:pPr marL="57150" indent="0">
              <a:buNone/>
            </a:pPr>
            <a:endParaRPr lang="en-US" sz="1000" dirty="0"/>
          </a:p>
          <a:p>
            <a:r>
              <a:rPr lang="en-US" sz="1800" dirty="0">
                <a:latin typeface="Calibri" panose="020F0502020204030204" pitchFamily="34" charset="0"/>
                <a:cs typeface="Calibri" panose="020F0502020204030204" pitchFamily="34" charset="0"/>
              </a:rPr>
              <a:t>Derived from the Hippocratic Oath- “physicians may not decline to accept patients because of race, color, religion, national origin, sexual orientation, gender identity, or any other bias that would constitute invidious discrimination.”</a:t>
            </a:r>
          </a:p>
          <a:p>
            <a:r>
              <a:rPr lang="en-US" sz="1800" dirty="0">
                <a:latin typeface="Calibri" panose="020F0502020204030204" pitchFamily="34" charset="0"/>
                <a:cs typeface="Calibri" panose="020F0502020204030204" pitchFamily="34" charset="0"/>
              </a:rPr>
              <a:t>Factors that have guided physician-patient interactions when considering how to respond to bias or racism: 	</a:t>
            </a:r>
          </a:p>
          <a:p>
            <a:pPr lvl="1"/>
            <a:r>
              <a:rPr lang="en-US" sz="1800" b="1" dirty="0">
                <a:latin typeface="Calibri" panose="020F0502020204030204" pitchFamily="34" charset="0"/>
                <a:cs typeface="Calibri" panose="020F0502020204030204" pitchFamily="34" charset="0"/>
              </a:rPr>
              <a:t>Informed Consent- </a:t>
            </a:r>
            <a:r>
              <a:rPr lang="en-US" sz="1800" dirty="0">
                <a:latin typeface="Calibri" panose="020F0502020204030204" pitchFamily="34" charset="0"/>
                <a:cs typeface="Calibri" panose="020F0502020204030204" pitchFamily="34" charset="0"/>
              </a:rPr>
              <a:t>ethical and legal concept relating to medical decision-making</a:t>
            </a:r>
          </a:p>
          <a:p>
            <a:pPr lvl="2"/>
            <a:r>
              <a:rPr lang="en-US" sz="1800" dirty="0">
                <a:latin typeface="Calibri" panose="020F0502020204030204" pitchFamily="34" charset="0"/>
                <a:cs typeface="Calibri" panose="020F0502020204030204" pitchFamily="34" charset="0"/>
              </a:rPr>
              <a:t>Respect for persons empowers patients to make informed healthcare decisions</a:t>
            </a:r>
          </a:p>
          <a:p>
            <a:pPr lvl="2"/>
            <a:r>
              <a:rPr lang="en-US" sz="1800" b="1" i="1" u="sng" dirty="0">
                <a:latin typeface="Calibri" panose="020F0502020204030204" pitchFamily="34" charset="0"/>
                <a:cs typeface="Calibri" panose="020F0502020204030204" pitchFamily="34" charset="0"/>
              </a:rPr>
              <a:t>Right to refuse unwanted medical care</a:t>
            </a:r>
          </a:p>
          <a:p>
            <a:pPr lvl="2"/>
            <a:r>
              <a:rPr lang="en-US" sz="1800" b="1" i="1" u="sng" dirty="0">
                <a:latin typeface="Calibri" panose="020F0502020204030204" pitchFamily="34" charset="0"/>
                <a:cs typeface="Calibri" panose="020F0502020204030204" pitchFamily="34" charset="0"/>
              </a:rPr>
              <a:t>Provider respects patient autonomy and their right to determine what happens to them in accordance with the patients' personal values, health beliefs and goals </a:t>
            </a:r>
          </a:p>
          <a:p>
            <a:pPr lvl="1"/>
            <a:r>
              <a:rPr lang="en-US" sz="1800" b="1" dirty="0">
                <a:latin typeface="Calibri" panose="020F0502020204030204" pitchFamily="34" charset="0"/>
                <a:cs typeface="Calibri" panose="020F0502020204030204" pitchFamily="34" charset="0"/>
              </a:rPr>
              <a:t>Capacity</a:t>
            </a:r>
            <a:r>
              <a:rPr lang="en-US" sz="1800" dirty="0">
                <a:latin typeface="Calibri" panose="020F0502020204030204" pitchFamily="34" charset="0"/>
                <a:cs typeface="Calibri" panose="020F0502020204030204" pitchFamily="34" charset="0"/>
              </a:rPr>
              <a:t>- a person’s ability to understand their medical situation and make an informed decision about care after being advised of the risks and benefits of a particular course of action</a:t>
            </a:r>
          </a:p>
          <a:p>
            <a:pPr marL="457200" lvl="1" indent="0">
              <a:buNone/>
            </a:pPr>
            <a:endParaRPr lang="en-US" sz="2000" dirty="0"/>
          </a:p>
          <a:p>
            <a:pPr lvl="2"/>
            <a:endParaRPr lang="en-US" sz="1400" dirty="0"/>
          </a:p>
        </p:txBody>
      </p:sp>
      <p:pic>
        <p:nvPicPr>
          <p:cNvPr id="10242" name="Picture 2" descr="What Fixes It? The PQ Hippocratic Oath | Electrical Contractor Magazine">
            <a:extLst>
              <a:ext uri="{FF2B5EF4-FFF2-40B4-BE49-F238E27FC236}">
                <a16:creationId xmlns:a16="http://schemas.microsoft.com/office/drawing/2014/main" xmlns="" id="{731A51B9-8078-4F53-B9D7-C9B317C56E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1905000"/>
            <a:ext cx="2308786"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9755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F7C0D4-0F17-4FF5-A648-36CFC491BA08}"/>
              </a:ext>
            </a:extLst>
          </p:cNvPr>
          <p:cNvSpPr>
            <a:spLocks noGrp="1"/>
          </p:cNvSpPr>
          <p:nvPr>
            <p:ph type="title"/>
          </p:nvPr>
        </p:nvSpPr>
        <p:spPr>
          <a:xfrm>
            <a:off x="0" y="266700"/>
            <a:ext cx="9517062" cy="838200"/>
          </a:xfrm>
        </p:spPr>
        <p:txBody>
          <a:bodyPr/>
          <a:lstStyle/>
          <a:p>
            <a:r>
              <a:rPr lang="en-US" sz="2400" b="1" dirty="0">
                <a:latin typeface="Calibri" panose="020F0502020204030204" pitchFamily="34" charset="0"/>
                <a:cs typeface="Calibri" panose="020F0502020204030204" pitchFamily="34" charset="0"/>
              </a:rPr>
              <a:t>Historical Factors that have Influenced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Racism in Healthcare </a:t>
            </a:r>
          </a:p>
        </p:txBody>
      </p:sp>
      <p:sp>
        <p:nvSpPr>
          <p:cNvPr id="3" name="Content Placeholder 2">
            <a:extLst>
              <a:ext uri="{FF2B5EF4-FFF2-40B4-BE49-F238E27FC236}">
                <a16:creationId xmlns:a16="http://schemas.microsoft.com/office/drawing/2014/main" xmlns="" id="{C1793DD4-7E10-4EA0-BEDD-1C68B3F31741}"/>
              </a:ext>
            </a:extLst>
          </p:cNvPr>
          <p:cNvSpPr>
            <a:spLocks noGrp="1"/>
          </p:cNvSpPr>
          <p:nvPr>
            <p:ph idx="1"/>
          </p:nvPr>
        </p:nvSpPr>
        <p:spPr>
          <a:xfrm>
            <a:off x="76200" y="1371600"/>
            <a:ext cx="4876800" cy="5334000"/>
          </a:xfrm>
        </p:spPr>
        <p:txBody>
          <a:bodyPr/>
          <a:lstStyle/>
          <a:p>
            <a:pPr marL="57150" indent="0">
              <a:buNone/>
            </a:pPr>
            <a:r>
              <a:rPr lang="en-US" sz="2200" dirty="0">
                <a:latin typeface="Calibri" panose="020F0502020204030204" pitchFamily="34" charset="0"/>
                <a:cs typeface="Calibri" panose="020F0502020204030204" pitchFamily="34" charset="0"/>
              </a:rPr>
              <a:t>No clear legal directive on the issue of hospitals accommodating patients’ racial preferences.  Laws and legal doctrines operate as guidelines that inform the way hospitals and physicians' currently respond to a patients’ demand for or refusal of treatment by a physician of a particular race</a:t>
            </a:r>
          </a:p>
          <a:p>
            <a:endParaRPr lang="en-US" sz="2200" dirty="0">
              <a:latin typeface="Calibri" panose="020F0502020204030204" pitchFamily="34" charset="0"/>
              <a:cs typeface="Calibri" panose="020F0502020204030204" pitchFamily="34" charset="0"/>
            </a:endParaRPr>
          </a:p>
          <a:p>
            <a:r>
              <a:rPr lang="en-US" sz="2200" dirty="0">
                <a:latin typeface="Calibri" panose="020F0502020204030204" pitchFamily="34" charset="0"/>
                <a:cs typeface="Calibri" panose="020F0502020204030204" pitchFamily="34" charset="0"/>
              </a:rPr>
              <a:t>1964 Civil Rights Act</a:t>
            </a:r>
          </a:p>
          <a:p>
            <a:pPr marL="457200" lvl="1" indent="0">
              <a:buNone/>
            </a:pPr>
            <a:endParaRPr lang="en-US" sz="2200" dirty="0">
              <a:latin typeface="Calibri" panose="020F0502020204030204" pitchFamily="34" charset="0"/>
              <a:cs typeface="Calibri" panose="020F0502020204030204" pitchFamily="34" charset="0"/>
            </a:endParaRPr>
          </a:p>
          <a:p>
            <a:r>
              <a:rPr lang="en-US" sz="2200" dirty="0">
                <a:latin typeface="Calibri" panose="020F0502020204030204" pitchFamily="34" charset="0"/>
                <a:cs typeface="Calibri" panose="020F0502020204030204" pitchFamily="34" charset="0"/>
              </a:rPr>
              <a:t>Law of Battery</a:t>
            </a:r>
          </a:p>
          <a:p>
            <a:pPr marL="457200" lvl="1" indent="0">
              <a:buNone/>
            </a:pPr>
            <a:endParaRPr lang="en-US" sz="2200" dirty="0">
              <a:latin typeface="Calibri" panose="020F0502020204030204" pitchFamily="34" charset="0"/>
              <a:cs typeface="Calibri" panose="020F0502020204030204" pitchFamily="34" charset="0"/>
            </a:endParaRPr>
          </a:p>
          <a:p>
            <a:r>
              <a:rPr lang="en-US" sz="2200" dirty="0">
                <a:latin typeface="Calibri" panose="020F0502020204030204" pitchFamily="34" charset="0"/>
                <a:cs typeface="Calibri" panose="020F0502020204030204" pitchFamily="34" charset="0"/>
              </a:rPr>
              <a:t>Emergency Medical Treatment and Active Labor Act (EMTALA)</a:t>
            </a:r>
          </a:p>
          <a:p>
            <a:pPr marL="514350" lvl="1" indent="0">
              <a:buNone/>
            </a:pPr>
            <a:endParaRPr lang="en-US" sz="2400" dirty="0"/>
          </a:p>
          <a:p>
            <a:endParaRPr lang="en-US" dirty="0"/>
          </a:p>
        </p:txBody>
      </p:sp>
      <p:pic>
        <p:nvPicPr>
          <p:cNvPr id="8194" name="Picture 2" descr="Welcome Home | Defend Civil Rights">
            <a:extLst>
              <a:ext uri="{FF2B5EF4-FFF2-40B4-BE49-F238E27FC236}">
                <a16:creationId xmlns:a16="http://schemas.microsoft.com/office/drawing/2014/main" xmlns="" id="{36F689CF-A17F-4E86-98D3-1B8A54290C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362200"/>
            <a:ext cx="3352800"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7362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6D4A3C-756C-45FE-8758-B5548E6DF02D}"/>
              </a:ext>
            </a:extLst>
          </p:cNvPr>
          <p:cNvSpPr>
            <a:spLocks noGrp="1"/>
          </p:cNvSpPr>
          <p:nvPr>
            <p:ph type="title"/>
          </p:nvPr>
        </p:nvSpPr>
        <p:spPr>
          <a:xfrm>
            <a:off x="1447800" y="450574"/>
            <a:ext cx="7467600" cy="838200"/>
          </a:xfrm>
        </p:spPr>
        <p:txBody>
          <a:bodyPr/>
          <a:lstStyle/>
          <a:p>
            <a:r>
              <a:rPr lang="en-US" sz="3200" b="1" dirty="0">
                <a:latin typeface="Calibri" panose="020F0502020204030204" pitchFamily="34" charset="0"/>
                <a:cs typeface="Calibri" panose="020F0502020204030204" pitchFamily="34" charset="0"/>
              </a:rPr>
              <a:t>Consequences of Racism in Healthcare</a:t>
            </a:r>
            <a:r>
              <a:rPr lang="en-US" sz="2800" dirty="0"/>
              <a:t/>
            </a:r>
            <a:br>
              <a:rPr lang="en-US" sz="2800" dirty="0"/>
            </a:br>
            <a:endParaRPr lang="en-US" sz="2800" dirty="0"/>
          </a:p>
        </p:txBody>
      </p:sp>
      <p:sp>
        <p:nvSpPr>
          <p:cNvPr id="3" name="Content Placeholder 2">
            <a:extLst>
              <a:ext uri="{FF2B5EF4-FFF2-40B4-BE49-F238E27FC236}">
                <a16:creationId xmlns:a16="http://schemas.microsoft.com/office/drawing/2014/main" xmlns="" id="{6D52CEA2-572F-40E9-947C-805C6E7A85D2}"/>
              </a:ext>
            </a:extLst>
          </p:cNvPr>
          <p:cNvSpPr>
            <a:spLocks noGrp="1"/>
          </p:cNvSpPr>
          <p:nvPr>
            <p:ph idx="1"/>
          </p:nvPr>
        </p:nvSpPr>
        <p:spPr>
          <a:xfrm>
            <a:off x="533400" y="1295400"/>
            <a:ext cx="8382000" cy="4572000"/>
          </a:xfrm>
        </p:spPr>
        <p:txBody>
          <a:bodyPr/>
          <a:lstStyle/>
          <a:p>
            <a:pPr marL="0" indent="0">
              <a:buNone/>
            </a:pPr>
            <a:r>
              <a:rPr lang="en-US" sz="2000" dirty="0">
                <a:latin typeface="Calibri" panose="020F0502020204030204" pitchFamily="34" charset="0"/>
                <a:cs typeface="Calibri" panose="020F0502020204030204" pitchFamily="34" charset="0"/>
              </a:rPr>
              <a:t>Encounters in healthcare marked by racism and inappropriate behaviors are common and:</a:t>
            </a:r>
          </a:p>
          <a:p>
            <a:pPr marL="0" indent="0">
              <a:buNone/>
            </a:pPr>
            <a:endParaRPr lang="en-US" sz="105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Provide a threat to the provider-patient relationship</a:t>
            </a:r>
          </a:p>
          <a:p>
            <a:r>
              <a:rPr lang="en-US" sz="2000" dirty="0">
                <a:latin typeface="Calibri" panose="020F0502020204030204" pitchFamily="34" charset="0"/>
                <a:cs typeface="Calibri" panose="020F0502020204030204" pitchFamily="34" charset="0"/>
              </a:rPr>
              <a:t>Compromises the delivery and efficiency of care</a:t>
            </a:r>
          </a:p>
          <a:p>
            <a:r>
              <a:rPr lang="en-US" sz="2000" dirty="0">
                <a:latin typeface="Calibri" panose="020F0502020204030204" pitchFamily="34" charset="0"/>
                <a:cs typeface="Calibri" panose="020F0502020204030204" pitchFamily="34" charset="0"/>
              </a:rPr>
              <a:t>Impacts patient outcomes</a:t>
            </a:r>
          </a:p>
          <a:p>
            <a:r>
              <a:rPr lang="en-US" sz="2000" dirty="0">
                <a:latin typeface="Calibri" panose="020F0502020204030204" pitchFamily="34" charset="0"/>
                <a:cs typeface="Calibri" panose="020F0502020204030204" pitchFamily="34" charset="0"/>
              </a:rPr>
              <a:t>Effects the morale of the healthcare team and the individual provider well-being:</a:t>
            </a:r>
            <a:r>
              <a:rPr lang="en-US" sz="2400" b="1" dirty="0">
                <a:latin typeface="Calibri" panose="020F0502020204030204" pitchFamily="34" charset="0"/>
                <a:cs typeface="Calibri" panose="020F0502020204030204" pitchFamily="34" charset="0"/>
              </a:rPr>
              <a:t>	</a:t>
            </a:r>
          </a:p>
          <a:p>
            <a:pPr lvl="1"/>
            <a:r>
              <a:rPr lang="en-US" sz="2000" dirty="0">
                <a:latin typeface="Calibri" panose="020F0502020204030204" pitchFamily="34" charset="0"/>
                <a:cs typeface="Calibri" panose="020F0502020204030204" pitchFamily="34" charset="0"/>
              </a:rPr>
              <a:t>Creates a hostile environment</a:t>
            </a:r>
          </a:p>
          <a:p>
            <a:pPr lvl="1"/>
            <a:r>
              <a:rPr lang="en-US" sz="2000" dirty="0">
                <a:latin typeface="Calibri" panose="020F0502020204030204" pitchFamily="34" charset="0"/>
                <a:cs typeface="Calibri" panose="020F0502020204030204" pitchFamily="34" charset="0"/>
              </a:rPr>
              <a:t>Increases stress</a:t>
            </a:r>
          </a:p>
          <a:p>
            <a:pPr lvl="1"/>
            <a:r>
              <a:rPr lang="en-US" sz="2000" dirty="0">
                <a:latin typeface="Calibri" panose="020F0502020204030204" pitchFamily="34" charset="0"/>
                <a:cs typeface="Calibri" panose="020F0502020204030204" pitchFamily="34" charset="0"/>
              </a:rPr>
              <a:t>Contributes to poor health of the individual or team</a:t>
            </a:r>
          </a:p>
          <a:p>
            <a:pPr lvl="1"/>
            <a:r>
              <a:rPr lang="en-US" sz="2000" dirty="0">
                <a:latin typeface="Calibri" panose="020F0502020204030204" pitchFamily="34" charset="0"/>
                <a:cs typeface="Calibri" panose="020F0502020204030204" pitchFamily="34" charset="0"/>
              </a:rPr>
              <a:t>Contributes to burnout</a:t>
            </a:r>
          </a:p>
          <a:p>
            <a:pPr lvl="1"/>
            <a:r>
              <a:rPr lang="en-US" sz="2000" dirty="0">
                <a:latin typeface="Calibri" panose="020F0502020204030204" pitchFamily="34" charset="0"/>
                <a:cs typeface="Calibri" panose="020F0502020204030204" pitchFamily="34" charset="0"/>
              </a:rPr>
              <a:t>Can lead to nurses leaving the profession</a:t>
            </a:r>
          </a:p>
          <a:p>
            <a:endParaRPr lang="en-US" dirty="0"/>
          </a:p>
        </p:txBody>
      </p:sp>
    </p:spTree>
    <p:extLst>
      <p:ext uri="{BB962C8B-B14F-4D97-AF65-F5344CB8AC3E}">
        <p14:creationId xmlns:p14="http://schemas.microsoft.com/office/powerpoint/2010/main" val="1078485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950943-20BE-448A-B83A-54F8140308B1}"/>
              </a:ext>
            </a:extLst>
          </p:cNvPr>
          <p:cNvSpPr>
            <a:spLocks noGrp="1"/>
          </p:cNvSpPr>
          <p:nvPr>
            <p:ph type="title"/>
          </p:nvPr>
        </p:nvSpPr>
        <p:spPr>
          <a:xfrm>
            <a:off x="388938" y="228600"/>
            <a:ext cx="8374062" cy="762000"/>
          </a:xfrm>
        </p:spPr>
        <p:txBody>
          <a:bodyPr/>
          <a:lstStyle/>
          <a:p>
            <a:r>
              <a:rPr lang="en-US" b="1" dirty="0">
                <a:latin typeface="Calibri" panose="020F0502020204030204" pitchFamily="34" charset="0"/>
                <a:cs typeface="Calibri" panose="020F0502020204030204" pitchFamily="34" charset="0"/>
              </a:rPr>
              <a:t>A True Story</a:t>
            </a:r>
          </a:p>
        </p:txBody>
      </p:sp>
      <p:pic>
        <p:nvPicPr>
          <p:cNvPr id="7170" name="Picture 2" descr="A Tool to Handle Verbally Abusive, Difficult Patients | American Mobile">
            <a:extLst>
              <a:ext uri="{FF2B5EF4-FFF2-40B4-BE49-F238E27FC236}">
                <a16:creationId xmlns:a16="http://schemas.microsoft.com/office/drawing/2014/main" xmlns="" id="{EBFE131A-A264-42D5-84C1-B02BCE419A40}"/>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90600" y="1618650"/>
            <a:ext cx="7238999" cy="449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962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DCFB1C-54BA-4496-9D6B-2D8FCF4EC99B}"/>
              </a:ext>
            </a:extLst>
          </p:cNvPr>
          <p:cNvSpPr>
            <a:spLocks noGrp="1"/>
          </p:cNvSpPr>
          <p:nvPr>
            <p:ph type="title"/>
          </p:nvPr>
        </p:nvSpPr>
        <p:spPr>
          <a:xfrm>
            <a:off x="1295400" y="304800"/>
            <a:ext cx="7199243" cy="838200"/>
          </a:xfrm>
        </p:spPr>
        <p:txBody>
          <a:bodyPr/>
          <a:lstStyle/>
          <a:p>
            <a:r>
              <a:rPr lang="en-US" sz="3600" b="1" dirty="0">
                <a:latin typeface="Calibri" panose="020F0502020204030204" pitchFamily="34" charset="0"/>
                <a:cs typeface="Calibri" panose="020F0502020204030204" pitchFamily="34" charset="0"/>
              </a:rPr>
              <a:t>Strategies to Address the Issues</a:t>
            </a:r>
          </a:p>
        </p:txBody>
      </p:sp>
      <p:sp>
        <p:nvSpPr>
          <p:cNvPr id="3" name="Content Placeholder 2">
            <a:extLst>
              <a:ext uri="{FF2B5EF4-FFF2-40B4-BE49-F238E27FC236}">
                <a16:creationId xmlns:a16="http://schemas.microsoft.com/office/drawing/2014/main" xmlns="" id="{C3D2E0FC-23E9-4FF0-8498-E788046F51DD}"/>
              </a:ext>
            </a:extLst>
          </p:cNvPr>
          <p:cNvSpPr>
            <a:spLocks noGrp="1"/>
          </p:cNvSpPr>
          <p:nvPr>
            <p:ph idx="1"/>
          </p:nvPr>
        </p:nvSpPr>
        <p:spPr>
          <a:xfrm>
            <a:off x="76200" y="1371600"/>
            <a:ext cx="8915400" cy="5334000"/>
          </a:xfrm>
        </p:spPr>
        <p:txBody>
          <a:bodyPr/>
          <a:lstStyle/>
          <a:p>
            <a:r>
              <a:rPr lang="en-US" sz="2000" dirty="0">
                <a:latin typeface="Calibri" panose="020F0502020204030204" pitchFamily="34" charset="0"/>
                <a:cs typeface="Calibri" panose="020F0502020204030204" pitchFamily="34" charset="0"/>
              </a:rPr>
              <a:t>Professional educational programs :</a:t>
            </a:r>
          </a:p>
          <a:p>
            <a:pPr lvl="1"/>
            <a:r>
              <a:rPr lang="en-US" sz="1800" dirty="0">
                <a:latin typeface="Calibri" panose="020F0502020204030204" pitchFamily="34" charset="0"/>
                <a:cs typeface="Calibri" panose="020F0502020204030204" pitchFamily="34" charset="0"/>
              </a:rPr>
              <a:t>Trainings and workshops with active interventions that help develop the skills to manage/respond to discrimination</a:t>
            </a:r>
          </a:p>
          <a:p>
            <a:pPr lvl="3"/>
            <a:r>
              <a:rPr lang="en-US" sz="1600" dirty="0">
                <a:latin typeface="Calibri" panose="020F0502020204030204" pitchFamily="34" charset="0"/>
                <a:cs typeface="Calibri" panose="020F0502020204030204" pitchFamily="34" charset="0"/>
              </a:rPr>
              <a:t>On-line learning modules</a:t>
            </a:r>
          </a:p>
          <a:p>
            <a:pPr lvl="3"/>
            <a:r>
              <a:rPr lang="en-US" sz="1600" dirty="0">
                <a:latin typeface="Calibri" panose="020F0502020204030204" pitchFamily="34" charset="0"/>
                <a:cs typeface="Calibri" panose="020F0502020204030204" pitchFamily="34" charset="0"/>
              </a:rPr>
              <a:t>Case scenarios to provide opportunities to learn, practice, and rehearse </a:t>
            </a:r>
          </a:p>
          <a:p>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Hospital institutions</a:t>
            </a:r>
          </a:p>
          <a:p>
            <a:pPr lvl="1"/>
            <a:r>
              <a:rPr lang="en-US" sz="1600" dirty="0">
                <a:latin typeface="Calibri" panose="020F0502020204030204" pitchFamily="34" charset="0"/>
                <a:cs typeface="Calibri" panose="020F0502020204030204" pitchFamily="34" charset="0"/>
              </a:rPr>
              <a:t>Organizational leadership and support</a:t>
            </a:r>
          </a:p>
          <a:p>
            <a:pPr lvl="1"/>
            <a:r>
              <a:rPr lang="en-US" sz="1600" dirty="0">
                <a:latin typeface="Calibri" panose="020F0502020204030204" pitchFamily="34" charset="0"/>
                <a:cs typeface="Calibri" panose="020F0502020204030204" pitchFamily="34" charset="0"/>
              </a:rPr>
              <a:t>Institutions have an ethical obligation to ensure the safety and well-being of clinicians and patients</a:t>
            </a:r>
          </a:p>
          <a:p>
            <a:pPr lvl="1"/>
            <a:r>
              <a:rPr lang="en-US" sz="1600" dirty="0">
                <a:latin typeface="Calibri" panose="020F0502020204030204" pitchFamily="34" charset="0"/>
                <a:cs typeface="Calibri" panose="020F0502020204030204" pitchFamily="34" charset="0"/>
              </a:rPr>
              <a:t>Should develop comprehensive policies and procedures that address discriminatory patient/family requests and demands</a:t>
            </a:r>
          </a:p>
          <a:p>
            <a:pPr lvl="1"/>
            <a:r>
              <a:rPr lang="en-US" sz="1600" dirty="0">
                <a:latin typeface="Calibri" panose="020F0502020204030204" pitchFamily="34" charset="0"/>
                <a:cs typeface="Calibri" panose="020F0502020204030204" pitchFamily="34" charset="0"/>
              </a:rPr>
              <a:t>Assist in establishing guidelines that support a team response</a:t>
            </a:r>
          </a:p>
          <a:p>
            <a:pPr lvl="1"/>
            <a:r>
              <a:rPr lang="en-US" sz="1600" dirty="0">
                <a:latin typeface="Calibri" panose="020F0502020204030204" pitchFamily="34" charset="0"/>
                <a:cs typeface="Calibri" panose="020F0502020204030204" pitchFamily="34" charset="0"/>
              </a:rPr>
              <a:t>Provide support for the targeted person or groups</a:t>
            </a:r>
          </a:p>
          <a:p>
            <a:pPr lvl="1"/>
            <a:r>
              <a:rPr lang="en-US" sz="1600" dirty="0">
                <a:latin typeface="Calibri" panose="020F0502020204030204" pitchFamily="34" charset="0"/>
                <a:cs typeface="Calibri" panose="020F0502020204030204" pitchFamily="34" charset="0"/>
              </a:rPr>
              <a:t>Communicate expectations around institutional values, commitment to diversity, and intolerance for patient conduct that is biased or harms staff</a:t>
            </a:r>
          </a:p>
          <a:p>
            <a:pPr lvl="1"/>
            <a:r>
              <a:rPr lang="en-US" sz="1600" dirty="0">
                <a:latin typeface="Calibri" panose="020F0502020204030204" pitchFamily="34" charset="0"/>
                <a:cs typeface="Calibri" panose="020F0502020204030204" pitchFamily="34" charset="0"/>
              </a:rPr>
              <a:t>Provide information and trainings for new employees and trainees during orientation</a:t>
            </a:r>
          </a:p>
          <a:p>
            <a:pPr lvl="1"/>
            <a:endParaRPr lang="en-US" sz="1800" dirty="0"/>
          </a:p>
          <a:p>
            <a:pPr marL="457200" lvl="1" indent="0">
              <a:buNone/>
            </a:pPr>
            <a:endParaRPr lang="en-US" sz="1800" dirty="0"/>
          </a:p>
          <a:p>
            <a:pPr marL="457200" lvl="1" indent="0">
              <a:buNone/>
            </a:pPr>
            <a:endParaRPr lang="en-US" sz="1800" dirty="0"/>
          </a:p>
          <a:p>
            <a:pPr lvl="1"/>
            <a:endParaRPr lang="en-US" sz="1800" dirty="0"/>
          </a:p>
        </p:txBody>
      </p:sp>
    </p:spTree>
    <p:extLst>
      <p:ext uri="{BB962C8B-B14F-4D97-AF65-F5344CB8AC3E}">
        <p14:creationId xmlns:p14="http://schemas.microsoft.com/office/powerpoint/2010/main" val="3291874595"/>
      </p:ext>
    </p:extLst>
  </p:cSld>
  <p:clrMapOvr>
    <a:masterClrMapping/>
  </p:clrMapOvr>
</p:sld>
</file>

<file path=ppt/theme/theme1.xml><?xml version="1.0" encoding="utf-8"?>
<a:theme xmlns:a="http://schemas.openxmlformats.org/drawingml/2006/main" name="IPC Template">
  <a:themeElements>
    <a:clrScheme name="IPC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PC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IPC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C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PC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PC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PC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PC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PC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PC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PC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PC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PC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PC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IPC Template</Template>
  <TotalTime>12177</TotalTime>
  <Words>1226</Words>
  <Application>Microsoft Office PowerPoint</Application>
  <PresentationFormat>On-screen Show (4:3)</PresentationFormat>
  <Paragraphs>188</Paragraphs>
  <Slides>22</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Arial Narrow</vt:lpstr>
      <vt:lpstr>Calibri</vt:lpstr>
      <vt:lpstr>Times New Roman</vt:lpstr>
      <vt:lpstr>Verdana</vt:lpstr>
      <vt:lpstr>IPC Template</vt:lpstr>
      <vt:lpstr>Racism in Healthcare:  When the Patient Refuses Care </vt:lpstr>
      <vt:lpstr>Objectives </vt:lpstr>
      <vt:lpstr>A True Story </vt:lpstr>
      <vt:lpstr>Ethics For Nurses</vt:lpstr>
      <vt:lpstr>American Medical Association’s  Code of Medical Ethics </vt:lpstr>
      <vt:lpstr>Historical Factors that have Influenced  Racism in Healthcare </vt:lpstr>
      <vt:lpstr>Consequences of Racism in Healthcare </vt:lpstr>
      <vt:lpstr>A True Story</vt:lpstr>
      <vt:lpstr>Strategies to Address the Issues</vt:lpstr>
      <vt:lpstr>How Institutions Have Responded</vt:lpstr>
      <vt:lpstr>How Institutions Have Responded</vt:lpstr>
      <vt:lpstr>How Institutions Have Responded</vt:lpstr>
      <vt:lpstr>MGH Strategies to Address the Issues</vt:lpstr>
      <vt:lpstr>MGH Strategies to Address the Issues</vt:lpstr>
      <vt:lpstr>PowerPoint Presentation</vt:lpstr>
      <vt:lpstr>MGH Strategies to Address the Issues (cont.)</vt:lpstr>
      <vt:lpstr>PowerPoint Presentation</vt:lpstr>
      <vt:lpstr>Case  Scenario</vt:lpstr>
      <vt:lpstr>Conclusion </vt:lpstr>
      <vt:lpstr>PowerPoint Presentation</vt:lpstr>
      <vt:lpstr>References </vt:lpstr>
      <vt:lpstr>PowerPoint Presentation</vt:lpstr>
    </vt:vector>
  </TitlesOfParts>
  <Company>Partners HealthCare System,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Connell-Jones Endowed Chair Diversity Research Scholars Program (DRS)</dc:title>
  <dc:creator>Goldman, Julie, R.N.</dc:creator>
  <cp:lastModifiedBy>Campbell Lloyd, Kaysie</cp:lastModifiedBy>
  <cp:revision>123</cp:revision>
  <cp:lastPrinted>2021-11-05T16:09:12Z</cp:lastPrinted>
  <dcterms:created xsi:type="dcterms:W3CDTF">2021-03-11T16:41:05Z</dcterms:created>
  <dcterms:modified xsi:type="dcterms:W3CDTF">2021-12-03T02:20:06Z</dcterms:modified>
</cp:coreProperties>
</file>