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3" r:id="rId1"/>
    <p:sldMasterId id="2147483755" r:id="rId2"/>
  </p:sldMasterIdLst>
  <p:notesMasterIdLst>
    <p:notesMasterId r:id="rId47"/>
  </p:notesMasterIdLst>
  <p:handoutMasterIdLst>
    <p:handoutMasterId r:id="rId48"/>
  </p:handoutMasterIdLst>
  <p:sldIdLst>
    <p:sldId id="1993219567" r:id="rId3"/>
    <p:sldId id="270" r:id="rId4"/>
    <p:sldId id="289" r:id="rId5"/>
    <p:sldId id="1993219525" r:id="rId6"/>
    <p:sldId id="1993219526" r:id="rId7"/>
    <p:sldId id="1993219515" r:id="rId8"/>
    <p:sldId id="1993219571" r:id="rId9"/>
    <p:sldId id="1993219568" r:id="rId10"/>
    <p:sldId id="1993219505" r:id="rId11"/>
    <p:sldId id="1993219533" r:id="rId12"/>
    <p:sldId id="1993219566" r:id="rId13"/>
    <p:sldId id="1993219559" r:id="rId14"/>
    <p:sldId id="1993219577" r:id="rId15"/>
    <p:sldId id="1993219578" r:id="rId16"/>
    <p:sldId id="1993219519" r:id="rId17"/>
    <p:sldId id="1993219576" r:id="rId18"/>
    <p:sldId id="1993219573" r:id="rId19"/>
    <p:sldId id="1993219572" r:id="rId20"/>
    <p:sldId id="1993219574" r:id="rId21"/>
    <p:sldId id="1993219580" r:id="rId22"/>
    <p:sldId id="1993219513" r:id="rId23"/>
    <p:sldId id="268" r:id="rId24"/>
    <p:sldId id="1993219542" r:id="rId25"/>
    <p:sldId id="1993219543" r:id="rId26"/>
    <p:sldId id="1993219547" r:id="rId27"/>
    <p:sldId id="1993219546" r:id="rId28"/>
    <p:sldId id="1993219509" r:id="rId29"/>
    <p:sldId id="1993219534" r:id="rId30"/>
    <p:sldId id="1993219523" r:id="rId31"/>
    <p:sldId id="440" r:id="rId32"/>
    <p:sldId id="1993219560" r:id="rId33"/>
    <p:sldId id="1993219561" r:id="rId34"/>
    <p:sldId id="1993219562" r:id="rId35"/>
    <p:sldId id="1993219563" r:id="rId36"/>
    <p:sldId id="1993219564" r:id="rId37"/>
    <p:sldId id="1993219565" r:id="rId38"/>
    <p:sldId id="1993219579" r:id="rId39"/>
    <p:sldId id="1993219570" r:id="rId40"/>
    <p:sldId id="1993219518" r:id="rId41"/>
    <p:sldId id="1993219516" r:id="rId42"/>
    <p:sldId id="447" r:id="rId43"/>
    <p:sldId id="263" r:id="rId44"/>
    <p:sldId id="1993219521" r:id="rId45"/>
    <p:sldId id="1993219512" r:id="rId4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4" autoAdjust="0"/>
    <p:restoredTop sz="94660"/>
  </p:normalViewPr>
  <p:slideViewPr>
    <p:cSldViewPr snapToGrid="0">
      <p:cViewPr varScale="1">
        <p:scale>
          <a:sx n="110" d="100"/>
          <a:sy n="110" d="100"/>
        </p:scale>
        <p:origin x="564" y="108"/>
      </p:cViewPr>
      <p:guideLst/>
    </p:cSldViewPr>
  </p:slideViewPr>
  <p:notesTextViewPr>
    <p:cViewPr>
      <p:scale>
        <a:sx n="1" d="1"/>
        <a:sy n="1" d="1"/>
      </p:scale>
      <p:origin x="0" y="0"/>
    </p:cViewPr>
  </p:notesTextViewPr>
  <p:sorterViewPr>
    <p:cViewPr>
      <p:scale>
        <a:sx n="342" d="625"/>
        <a:sy n="342" d="625"/>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BE9A8-ABF1-429B-AAA6-748F6F3CA39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AB5ABD8-756D-49E7-BD0E-550934A92A6E}">
      <dgm:prSet/>
      <dgm:spPr/>
      <dgm:t>
        <a:bodyPr/>
        <a:lstStyle/>
        <a:p>
          <a:r>
            <a:rPr lang="en-US" b="1" u="sng" dirty="0"/>
            <a:t>Diversity</a:t>
          </a:r>
          <a:r>
            <a:rPr lang="en-US" dirty="0"/>
            <a:t> </a:t>
          </a:r>
        </a:p>
      </dgm:t>
    </dgm:pt>
    <dgm:pt modelId="{C1B88C58-1B06-466F-844D-560FEF0CF1E6}" type="parTrans" cxnId="{9376831A-E584-462A-9355-7A0E5F005651}">
      <dgm:prSet/>
      <dgm:spPr/>
      <dgm:t>
        <a:bodyPr/>
        <a:lstStyle/>
        <a:p>
          <a:endParaRPr lang="en-US"/>
        </a:p>
      </dgm:t>
    </dgm:pt>
    <dgm:pt modelId="{DA695BFC-2DFF-427B-AA82-E3DE901CB410}" type="sibTrans" cxnId="{9376831A-E584-462A-9355-7A0E5F005651}">
      <dgm:prSet/>
      <dgm:spPr/>
      <dgm:t>
        <a:bodyPr/>
        <a:lstStyle/>
        <a:p>
          <a:endParaRPr lang="en-US"/>
        </a:p>
      </dgm:t>
    </dgm:pt>
    <dgm:pt modelId="{28CCB056-E2AD-4089-8CAD-7D690BFF7E42}">
      <dgm:prSet/>
      <dgm:spPr/>
      <dgm:t>
        <a:bodyPr/>
        <a:lstStyle/>
        <a:p>
          <a:r>
            <a:rPr lang="en-US" dirty="0"/>
            <a:t>U</a:t>
          </a:r>
          <a:r>
            <a:rPr lang="en-US" i="0" dirty="0"/>
            <a:t>nderstanding that each individual is unique, and recognizing their individual differences, including but not limited to race, ethnicity, gender, gender identity, sexual orientation, age, social class, physical ability or attributes, religious or ethical values system, national origin, and political beliefs</a:t>
          </a:r>
          <a:endParaRPr lang="en-US" dirty="0"/>
        </a:p>
      </dgm:t>
    </dgm:pt>
    <dgm:pt modelId="{F567B1E3-3592-486F-B7E8-4FBD2965F699}" type="parTrans" cxnId="{09B3054C-2CB6-4386-817D-9D394018616F}">
      <dgm:prSet/>
      <dgm:spPr/>
      <dgm:t>
        <a:bodyPr/>
        <a:lstStyle/>
        <a:p>
          <a:endParaRPr lang="en-US"/>
        </a:p>
      </dgm:t>
    </dgm:pt>
    <dgm:pt modelId="{AD7C11A9-5413-4052-83C9-73AEB50F30ED}" type="sibTrans" cxnId="{09B3054C-2CB6-4386-817D-9D394018616F}">
      <dgm:prSet/>
      <dgm:spPr/>
      <dgm:t>
        <a:bodyPr/>
        <a:lstStyle/>
        <a:p>
          <a:endParaRPr lang="en-US"/>
        </a:p>
      </dgm:t>
    </dgm:pt>
    <dgm:pt modelId="{0EAA69E8-205F-4914-A805-639CBF4E61CC}">
      <dgm:prSet/>
      <dgm:spPr/>
      <dgm:t>
        <a:bodyPr/>
        <a:lstStyle/>
        <a:p>
          <a:r>
            <a:rPr lang="en-US" b="1" u="sng" dirty="0"/>
            <a:t>Equity</a:t>
          </a:r>
          <a:r>
            <a:rPr lang="en-US" dirty="0"/>
            <a:t> </a:t>
          </a:r>
        </a:p>
      </dgm:t>
    </dgm:pt>
    <dgm:pt modelId="{675DD9D5-B5CF-4112-92A5-86FF7077111D}" type="parTrans" cxnId="{64D44792-4575-46CD-B37A-076E170328B5}">
      <dgm:prSet/>
      <dgm:spPr/>
      <dgm:t>
        <a:bodyPr/>
        <a:lstStyle/>
        <a:p>
          <a:endParaRPr lang="en-US"/>
        </a:p>
      </dgm:t>
    </dgm:pt>
    <dgm:pt modelId="{38CD4FA1-EB78-45DC-9CAE-7AB19167CA67}" type="sibTrans" cxnId="{64D44792-4575-46CD-B37A-076E170328B5}">
      <dgm:prSet/>
      <dgm:spPr/>
      <dgm:t>
        <a:bodyPr/>
        <a:lstStyle/>
        <a:p>
          <a:endParaRPr lang="en-US"/>
        </a:p>
      </dgm:t>
    </dgm:pt>
    <dgm:pt modelId="{7C819127-1E0C-417E-88BA-52529EA29D54}">
      <dgm:prSet/>
      <dgm:spPr/>
      <dgm:t>
        <a:bodyPr/>
        <a:lstStyle/>
        <a:p>
          <a:r>
            <a:rPr lang="en-US" i="0" dirty="0"/>
            <a:t>Is about giving people what they need, in order to make things fair. Typically giving more to those who need it</a:t>
          </a:r>
          <a:endParaRPr lang="en-US" dirty="0"/>
        </a:p>
      </dgm:t>
    </dgm:pt>
    <dgm:pt modelId="{DFA9EB6A-EEE7-45DD-8E2E-D826AEE8BAB1}" type="parTrans" cxnId="{1EFE7C99-6223-4EAD-A759-877AF73ABCEE}">
      <dgm:prSet/>
      <dgm:spPr/>
      <dgm:t>
        <a:bodyPr/>
        <a:lstStyle/>
        <a:p>
          <a:endParaRPr lang="en-US"/>
        </a:p>
      </dgm:t>
    </dgm:pt>
    <dgm:pt modelId="{4CA00002-6998-4B83-85C1-821E3750208C}" type="sibTrans" cxnId="{1EFE7C99-6223-4EAD-A759-877AF73ABCEE}">
      <dgm:prSet/>
      <dgm:spPr/>
      <dgm:t>
        <a:bodyPr/>
        <a:lstStyle/>
        <a:p>
          <a:endParaRPr lang="en-US"/>
        </a:p>
      </dgm:t>
    </dgm:pt>
    <dgm:pt modelId="{F5A38E37-26AE-456C-B4B6-AA5E5AB3EC2B}">
      <dgm:prSet/>
      <dgm:spPr/>
      <dgm:t>
        <a:bodyPr/>
        <a:lstStyle/>
        <a:p>
          <a:r>
            <a:rPr lang="en-US" b="1" u="sng" dirty="0"/>
            <a:t>Inclusion</a:t>
          </a:r>
          <a:r>
            <a:rPr lang="en-US" dirty="0"/>
            <a:t> </a:t>
          </a:r>
        </a:p>
      </dgm:t>
    </dgm:pt>
    <dgm:pt modelId="{45BDB4FE-EA8E-418D-9648-1FDF361D1B10}" type="parTrans" cxnId="{C913FA92-4075-41EB-9A51-45E3FC009C77}">
      <dgm:prSet/>
      <dgm:spPr/>
      <dgm:t>
        <a:bodyPr/>
        <a:lstStyle/>
        <a:p>
          <a:endParaRPr lang="en-US"/>
        </a:p>
      </dgm:t>
    </dgm:pt>
    <dgm:pt modelId="{61885AC1-16B0-474F-BD0C-835E5EB1F8F6}" type="sibTrans" cxnId="{C913FA92-4075-41EB-9A51-45E3FC009C77}">
      <dgm:prSet/>
      <dgm:spPr/>
      <dgm:t>
        <a:bodyPr/>
        <a:lstStyle/>
        <a:p>
          <a:endParaRPr lang="en-US"/>
        </a:p>
      </dgm:t>
    </dgm:pt>
    <dgm:pt modelId="{C5E79AE9-B944-448B-B9A5-507567A62C3A}">
      <dgm:prSet/>
      <dgm:spPr/>
      <dgm:t>
        <a:bodyPr/>
        <a:lstStyle/>
        <a:p>
          <a:r>
            <a:rPr lang="en-US" b="0" i="0" dirty="0"/>
            <a:t>A feeling of security and support when there is a sense of acceptance, </a:t>
          </a:r>
          <a:r>
            <a:rPr lang="en-US" dirty="0"/>
            <a:t>belonging</a:t>
          </a:r>
          <a:r>
            <a:rPr lang="en-US" b="0" i="0" dirty="0"/>
            <a:t>, and identity for a person </a:t>
          </a:r>
          <a:r>
            <a:rPr lang="en-US" dirty="0"/>
            <a:t>within certain spaces and </a:t>
          </a:r>
          <a:r>
            <a:rPr lang="en-US" b="0" i="0" dirty="0"/>
            <a:t>groups</a:t>
          </a:r>
          <a:endParaRPr lang="en-US" dirty="0"/>
        </a:p>
      </dgm:t>
    </dgm:pt>
    <dgm:pt modelId="{D006A423-694A-46E2-AAED-AFFA681034D1}" type="parTrans" cxnId="{34469AB4-C19B-41CD-BF68-F3DAC02FFF2F}">
      <dgm:prSet/>
      <dgm:spPr/>
      <dgm:t>
        <a:bodyPr/>
        <a:lstStyle/>
        <a:p>
          <a:endParaRPr lang="en-US"/>
        </a:p>
      </dgm:t>
    </dgm:pt>
    <dgm:pt modelId="{A1EBB263-7CAE-4D06-AB65-A32F8BE8B8A6}" type="sibTrans" cxnId="{34469AB4-C19B-41CD-BF68-F3DAC02FFF2F}">
      <dgm:prSet/>
      <dgm:spPr/>
      <dgm:t>
        <a:bodyPr/>
        <a:lstStyle/>
        <a:p>
          <a:endParaRPr lang="en-US"/>
        </a:p>
      </dgm:t>
    </dgm:pt>
    <dgm:pt modelId="{4A349AB2-D06E-4BEC-B9CE-4435995DAAF9}" type="pres">
      <dgm:prSet presAssocID="{08DBE9A8-ABF1-429B-AAA6-748F6F3CA39E}" presName="Name0" presStyleCnt="0">
        <dgm:presLayoutVars>
          <dgm:dir/>
          <dgm:animLvl val="lvl"/>
          <dgm:resizeHandles val="exact"/>
        </dgm:presLayoutVars>
      </dgm:prSet>
      <dgm:spPr/>
      <dgm:t>
        <a:bodyPr/>
        <a:lstStyle/>
        <a:p>
          <a:endParaRPr lang="en-US"/>
        </a:p>
      </dgm:t>
    </dgm:pt>
    <dgm:pt modelId="{AA1EF0F0-CFC3-4F73-A444-D5431B5C7D24}" type="pres">
      <dgm:prSet presAssocID="{2AB5ABD8-756D-49E7-BD0E-550934A92A6E}" presName="composite" presStyleCnt="0"/>
      <dgm:spPr/>
    </dgm:pt>
    <dgm:pt modelId="{2CAF294D-85D3-4FCA-B5F1-D88E65F59D21}" type="pres">
      <dgm:prSet presAssocID="{2AB5ABD8-756D-49E7-BD0E-550934A92A6E}" presName="parTx" presStyleLbl="alignNode1" presStyleIdx="0" presStyleCnt="3">
        <dgm:presLayoutVars>
          <dgm:chMax val="0"/>
          <dgm:chPref val="0"/>
          <dgm:bulletEnabled val="1"/>
        </dgm:presLayoutVars>
      </dgm:prSet>
      <dgm:spPr/>
      <dgm:t>
        <a:bodyPr/>
        <a:lstStyle/>
        <a:p>
          <a:endParaRPr lang="en-US"/>
        </a:p>
      </dgm:t>
    </dgm:pt>
    <dgm:pt modelId="{B719324D-2795-4345-A07B-B8FFA9AF9FF5}" type="pres">
      <dgm:prSet presAssocID="{2AB5ABD8-756D-49E7-BD0E-550934A92A6E}" presName="desTx" presStyleLbl="alignAccFollowNode1" presStyleIdx="0" presStyleCnt="3">
        <dgm:presLayoutVars>
          <dgm:bulletEnabled val="1"/>
        </dgm:presLayoutVars>
      </dgm:prSet>
      <dgm:spPr/>
      <dgm:t>
        <a:bodyPr/>
        <a:lstStyle/>
        <a:p>
          <a:endParaRPr lang="en-US"/>
        </a:p>
      </dgm:t>
    </dgm:pt>
    <dgm:pt modelId="{248D04D0-778A-4D51-9940-70EE59A0D406}" type="pres">
      <dgm:prSet presAssocID="{DA695BFC-2DFF-427B-AA82-E3DE901CB410}" presName="space" presStyleCnt="0"/>
      <dgm:spPr/>
    </dgm:pt>
    <dgm:pt modelId="{7B0D4C07-9F4D-4811-ABAC-A57AAE86A9C0}" type="pres">
      <dgm:prSet presAssocID="{0EAA69E8-205F-4914-A805-639CBF4E61CC}" presName="composite" presStyleCnt="0"/>
      <dgm:spPr/>
    </dgm:pt>
    <dgm:pt modelId="{D627DC42-2EA2-4F4B-83DB-0006EFFCB762}" type="pres">
      <dgm:prSet presAssocID="{0EAA69E8-205F-4914-A805-639CBF4E61CC}" presName="parTx" presStyleLbl="alignNode1" presStyleIdx="1" presStyleCnt="3">
        <dgm:presLayoutVars>
          <dgm:chMax val="0"/>
          <dgm:chPref val="0"/>
          <dgm:bulletEnabled val="1"/>
        </dgm:presLayoutVars>
      </dgm:prSet>
      <dgm:spPr/>
      <dgm:t>
        <a:bodyPr/>
        <a:lstStyle/>
        <a:p>
          <a:endParaRPr lang="en-US"/>
        </a:p>
      </dgm:t>
    </dgm:pt>
    <dgm:pt modelId="{B3A6BA2D-7244-4A8D-9BB2-641671F56157}" type="pres">
      <dgm:prSet presAssocID="{0EAA69E8-205F-4914-A805-639CBF4E61CC}" presName="desTx" presStyleLbl="alignAccFollowNode1" presStyleIdx="1" presStyleCnt="3">
        <dgm:presLayoutVars>
          <dgm:bulletEnabled val="1"/>
        </dgm:presLayoutVars>
      </dgm:prSet>
      <dgm:spPr/>
      <dgm:t>
        <a:bodyPr/>
        <a:lstStyle/>
        <a:p>
          <a:endParaRPr lang="en-US"/>
        </a:p>
      </dgm:t>
    </dgm:pt>
    <dgm:pt modelId="{F145F49D-000D-4AC5-AA1E-3CB50E5DC0E9}" type="pres">
      <dgm:prSet presAssocID="{38CD4FA1-EB78-45DC-9CAE-7AB19167CA67}" presName="space" presStyleCnt="0"/>
      <dgm:spPr/>
    </dgm:pt>
    <dgm:pt modelId="{A9869C28-00E3-4D9D-AD1F-06EA03456E1B}" type="pres">
      <dgm:prSet presAssocID="{F5A38E37-26AE-456C-B4B6-AA5E5AB3EC2B}" presName="composite" presStyleCnt="0"/>
      <dgm:spPr/>
    </dgm:pt>
    <dgm:pt modelId="{B9CDBF40-4786-4DA8-9E77-04B047EE9CA5}" type="pres">
      <dgm:prSet presAssocID="{F5A38E37-26AE-456C-B4B6-AA5E5AB3EC2B}" presName="parTx" presStyleLbl="alignNode1" presStyleIdx="2" presStyleCnt="3">
        <dgm:presLayoutVars>
          <dgm:chMax val="0"/>
          <dgm:chPref val="0"/>
          <dgm:bulletEnabled val="1"/>
        </dgm:presLayoutVars>
      </dgm:prSet>
      <dgm:spPr/>
      <dgm:t>
        <a:bodyPr/>
        <a:lstStyle/>
        <a:p>
          <a:endParaRPr lang="en-US"/>
        </a:p>
      </dgm:t>
    </dgm:pt>
    <dgm:pt modelId="{A37DAE9C-8F03-459D-A07B-32C73D2DEF86}" type="pres">
      <dgm:prSet presAssocID="{F5A38E37-26AE-456C-B4B6-AA5E5AB3EC2B}" presName="desTx" presStyleLbl="alignAccFollowNode1" presStyleIdx="2" presStyleCnt="3">
        <dgm:presLayoutVars>
          <dgm:bulletEnabled val="1"/>
        </dgm:presLayoutVars>
      </dgm:prSet>
      <dgm:spPr/>
      <dgm:t>
        <a:bodyPr/>
        <a:lstStyle/>
        <a:p>
          <a:endParaRPr lang="en-US"/>
        </a:p>
      </dgm:t>
    </dgm:pt>
  </dgm:ptLst>
  <dgm:cxnLst>
    <dgm:cxn modelId="{356295FC-2B38-45D0-8509-E906600C74CF}" type="presOf" srcId="{08DBE9A8-ABF1-429B-AAA6-748F6F3CA39E}" destId="{4A349AB2-D06E-4BEC-B9CE-4435995DAAF9}" srcOrd="0" destOrd="0" presId="urn:microsoft.com/office/officeart/2005/8/layout/hList1"/>
    <dgm:cxn modelId="{64D44792-4575-46CD-B37A-076E170328B5}" srcId="{08DBE9A8-ABF1-429B-AAA6-748F6F3CA39E}" destId="{0EAA69E8-205F-4914-A805-639CBF4E61CC}" srcOrd="1" destOrd="0" parTransId="{675DD9D5-B5CF-4112-92A5-86FF7077111D}" sibTransId="{38CD4FA1-EB78-45DC-9CAE-7AB19167CA67}"/>
    <dgm:cxn modelId="{89531477-3F4C-4F8B-88D0-5C7353C8CB90}" type="presOf" srcId="{F5A38E37-26AE-456C-B4B6-AA5E5AB3EC2B}" destId="{B9CDBF40-4786-4DA8-9E77-04B047EE9CA5}" srcOrd="0" destOrd="0" presId="urn:microsoft.com/office/officeart/2005/8/layout/hList1"/>
    <dgm:cxn modelId="{09B3054C-2CB6-4386-817D-9D394018616F}" srcId="{2AB5ABD8-756D-49E7-BD0E-550934A92A6E}" destId="{28CCB056-E2AD-4089-8CAD-7D690BFF7E42}" srcOrd="0" destOrd="0" parTransId="{F567B1E3-3592-486F-B7E8-4FBD2965F699}" sibTransId="{AD7C11A9-5413-4052-83C9-73AEB50F30ED}"/>
    <dgm:cxn modelId="{1EFE7C99-6223-4EAD-A759-877AF73ABCEE}" srcId="{0EAA69E8-205F-4914-A805-639CBF4E61CC}" destId="{7C819127-1E0C-417E-88BA-52529EA29D54}" srcOrd="0" destOrd="0" parTransId="{DFA9EB6A-EEE7-45DD-8E2E-D826AEE8BAB1}" sibTransId="{4CA00002-6998-4B83-85C1-821E3750208C}"/>
    <dgm:cxn modelId="{E705A8C2-36A0-44E7-BC65-CD334FCD622A}" type="presOf" srcId="{C5E79AE9-B944-448B-B9A5-507567A62C3A}" destId="{A37DAE9C-8F03-459D-A07B-32C73D2DEF86}" srcOrd="0" destOrd="0" presId="urn:microsoft.com/office/officeart/2005/8/layout/hList1"/>
    <dgm:cxn modelId="{D072FF85-E1C3-4D1D-8C2D-649E2DA70529}" type="presOf" srcId="{2AB5ABD8-756D-49E7-BD0E-550934A92A6E}" destId="{2CAF294D-85D3-4FCA-B5F1-D88E65F59D21}" srcOrd="0" destOrd="0" presId="urn:microsoft.com/office/officeart/2005/8/layout/hList1"/>
    <dgm:cxn modelId="{52A09C7B-117D-40BE-A8E0-55DFCD1FABD0}" type="presOf" srcId="{28CCB056-E2AD-4089-8CAD-7D690BFF7E42}" destId="{B719324D-2795-4345-A07B-B8FFA9AF9FF5}" srcOrd="0" destOrd="0" presId="urn:microsoft.com/office/officeart/2005/8/layout/hList1"/>
    <dgm:cxn modelId="{7B6EAD89-0F61-49BF-AEC8-14E4534DCDE8}" type="presOf" srcId="{0EAA69E8-205F-4914-A805-639CBF4E61CC}" destId="{D627DC42-2EA2-4F4B-83DB-0006EFFCB762}" srcOrd="0" destOrd="0" presId="urn:microsoft.com/office/officeart/2005/8/layout/hList1"/>
    <dgm:cxn modelId="{9376831A-E584-462A-9355-7A0E5F005651}" srcId="{08DBE9A8-ABF1-429B-AAA6-748F6F3CA39E}" destId="{2AB5ABD8-756D-49E7-BD0E-550934A92A6E}" srcOrd="0" destOrd="0" parTransId="{C1B88C58-1B06-466F-844D-560FEF0CF1E6}" sibTransId="{DA695BFC-2DFF-427B-AA82-E3DE901CB410}"/>
    <dgm:cxn modelId="{C913FA92-4075-41EB-9A51-45E3FC009C77}" srcId="{08DBE9A8-ABF1-429B-AAA6-748F6F3CA39E}" destId="{F5A38E37-26AE-456C-B4B6-AA5E5AB3EC2B}" srcOrd="2" destOrd="0" parTransId="{45BDB4FE-EA8E-418D-9648-1FDF361D1B10}" sibTransId="{61885AC1-16B0-474F-BD0C-835E5EB1F8F6}"/>
    <dgm:cxn modelId="{EF5B4F8A-65BB-42A2-8F2F-AAF0B84D0475}" type="presOf" srcId="{7C819127-1E0C-417E-88BA-52529EA29D54}" destId="{B3A6BA2D-7244-4A8D-9BB2-641671F56157}" srcOrd="0" destOrd="0" presId="urn:microsoft.com/office/officeart/2005/8/layout/hList1"/>
    <dgm:cxn modelId="{34469AB4-C19B-41CD-BF68-F3DAC02FFF2F}" srcId="{F5A38E37-26AE-456C-B4B6-AA5E5AB3EC2B}" destId="{C5E79AE9-B944-448B-B9A5-507567A62C3A}" srcOrd="0" destOrd="0" parTransId="{D006A423-694A-46E2-AAED-AFFA681034D1}" sibTransId="{A1EBB263-7CAE-4D06-AB65-A32F8BE8B8A6}"/>
    <dgm:cxn modelId="{ACC6DB63-3A01-43E8-AF5D-266083C08746}" type="presParOf" srcId="{4A349AB2-D06E-4BEC-B9CE-4435995DAAF9}" destId="{AA1EF0F0-CFC3-4F73-A444-D5431B5C7D24}" srcOrd="0" destOrd="0" presId="urn:microsoft.com/office/officeart/2005/8/layout/hList1"/>
    <dgm:cxn modelId="{FF7C926E-B3B4-4734-9A52-2F6975E84C3B}" type="presParOf" srcId="{AA1EF0F0-CFC3-4F73-A444-D5431B5C7D24}" destId="{2CAF294D-85D3-4FCA-B5F1-D88E65F59D21}" srcOrd="0" destOrd="0" presId="urn:microsoft.com/office/officeart/2005/8/layout/hList1"/>
    <dgm:cxn modelId="{EF344FF2-AE33-4366-9E46-13A7DBA59145}" type="presParOf" srcId="{AA1EF0F0-CFC3-4F73-A444-D5431B5C7D24}" destId="{B719324D-2795-4345-A07B-B8FFA9AF9FF5}" srcOrd="1" destOrd="0" presId="urn:microsoft.com/office/officeart/2005/8/layout/hList1"/>
    <dgm:cxn modelId="{714ECBC2-9DC3-47ED-AF70-ED0F90643207}" type="presParOf" srcId="{4A349AB2-D06E-4BEC-B9CE-4435995DAAF9}" destId="{248D04D0-778A-4D51-9940-70EE59A0D406}" srcOrd="1" destOrd="0" presId="urn:microsoft.com/office/officeart/2005/8/layout/hList1"/>
    <dgm:cxn modelId="{134732A7-F3C8-4207-A74F-263F3CA07D4A}" type="presParOf" srcId="{4A349AB2-D06E-4BEC-B9CE-4435995DAAF9}" destId="{7B0D4C07-9F4D-4811-ABAC-A57AAE86A9C0}" srcOrd="2" destOrd="0" presId="urn:microsoft.com/office/officeart/2005/8/layout/hList1"/>
    <dgm:cxn modelId="{DB2975F1-D096-4EBF-BDA8-C98193214F59}" type="presParOf" srcId="{7B0D4C07-9F4D-4811-ABAC-A57AAE86A9C0}" destId="{D627DC42-2EA2-4F4B-83DB-0006EFFCB762}" srcOrd="0" destOrd="0" presId="urn:microsoft.com/office/officeart/2005/8/layout/hList1"/>
    <dgm:cxn modelId="{00E4797E-CBC8-41E9-AB11-34D8D23F6DD6}" type="presParOf" srcId="{7B0D4C07-9F4D-4811-ABAC-A57AAE86A9C0}" destId="{B3A6BA2D-7244-4A8D-9BB2-641671F56157}" srcOrd="1" destOrd="0" presId="urn:microsoft.com/office/officeart/2005/8/layout/hList1"/>
    <dgm:cxn modelId="{1E420048-13DF-460E-89FC-5AE8B796B76F}" type="presParOf" srcId="{4A349AB2-D06E-4BEC-B9CE-4435995DAAF9}" destId="{F145F49D-000D-4AC5-AA1E-3CB50E5DC0E9}" srcOrd="3" destOrd="0" presId="urn:microsoft.com/office/officeart/2005/8/layout/hList1"/>
    <dgm:cxn modelId="{1FFA5F75-566C-4FCE-9EB6-631F5E8B4D72}" type="presParOf" srcId="{4A349AB2-D06E-4BEC-B9CE-4435995DAAF9}" destId="{A9869C28-00E3-4D9D-AD1F-06EA03456E1B}" srcOrd="4" destOrd="0" presId="urn:microsoft.com/office/officeart/2005/8/layout/hList1"/>
    <dgm:cxn modelId="{EF2DB3E8-6727-40E4-9E9E-E58E6636FDCC}" type="presParOf" srcId="{A9869C28-00E3-4D9D-AD1F-06EA03456E1B}" destId="{B9CDBF40-4786-4DA8-9E77-04B047EE9CA5}" srcOrd="0" destOrd="0" presId="urn:microsoft.com/office/officeart/2005/8/layout/hList1"/>
    <dgm:cxn modelId="{85661945-5509-4FFC-9283-EFD2AFB5B3F3}" type="presParOf" srcId="{A9869C28-00E3-4D9D-AD1F-06EA03456E1B}" destId="{A37DAE9C-8F03-459D-A07B-32C73D2DEF8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5911AB-DC36-48D0-A5B2-7AEB35BCC92E}"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210B9D63-AC3B-4569-85B1-B4FE4FB62A3A}">
      <dgm:prSet/>
      <dgm:spPr/>
      <dgm:t>
        <a:bodyPr/>
        <a:lstStyle/>
        <a:p>
          <a:r>
            <a:rPr lang="en-US" b="1" dirty="0">
              <a:solidFill>
                <a:srgbClr val="FFFF00"/>
              </a:solidFill>
            </a:rPr>
            <a:t>Racism</a:t>
          </a:r>
          <a:endParaRPr lang="en-US" dirty="0">
            <a:solidFill>
              <a:srgbClr val="FFFF00"/>
            </a:solidFill>
          </a:endParaRPr>
        </a:p>
      </dgm:t>
    </dgm:pt>
    <dgm:pt modelId="{B3B260D3-B62A-48AF-B8A4-450316C0D3B2}" type="parTrans" cxnId="{0DB5D265-C2E2-40BD-B177-6166436C59A1}">
      <dgm:prSet/>
      <dgm:spPr/>
      <dgm:t>
        <a:bodyPr/>
        <a:lstStyle/>
        <a:p>
          <a:endParaRPr lang="en-US"/>
        </a:p>
      </dgm:t>
    </dgm:pt>
    <dgm:pt modelId="{2642EB21-22CB-402F-9BB9-9A94C7D45989}" type="sibTrans" cxnId="{0DB5D265-C2E2-40BD-B177-6166436C59A1}">
      <dgm:prSet/>
      <dgm:spPr/>
      <dgm:t>
        <a:bodyPr/>
        <a:lstStyle/>
        <a:p>
          <a:endParaRPr lang="en-US"/>
        </a:p>
      </dgm:t>
    </dgm:pt>
    <dgm:pt modelId="{3DE1EAAA-DD4A-4CCA-940A-AD30CBEB932F}">
      <dgm:prSet/>
      <dgm:spPr/>
      <dgm:t>
        <a:bodyPr/>
        <a:lstStyle/>
        <a:p>
          <a:r>
            <a:rPr lang="en-US" dirty="0"/>
            <a:t>A belief that race is a fundamental determinant of human traits and capacities and that racial differences produce an inherent superiority of a particular race</a:t>
          </a:r>
        </a:p>
      </dgm:t>
    </dgm:pt>
    <dgm:pt modelId="{46DF1D14-887E-4B44-B8B0-17FC99661971}" type="parTrans" cxnId="{87C9EDF9-9460-4BA4-9B20-3405AE7D0CB2}">
      <dgm:prSet/>
      <dgm:spPr/>
      <dgm:t>
        <a:bodyPr/>
        <a:lstStyle/>
        <a:p>
          <a:endParaRPr lang="en-US"/>
        </a:p>
      </dgm:t>
    </dgm:pt>
    <dgm:pt modelId="{DACE46BB-D54B-4992-897F-57431A05445F}" type="sibTrans" cxnId="{87C9EDF9-9460-4BA4-9B20-3405AE7D0CB2}">
      <dgm:prSet/>
      <dgm:spPr/>
      <dgm:t>
        <a:bodyPr/>
        <a:lstStyle/>
        <a:p>
          <a:endParaRPr lang="en-US"/>
        </a:p>
      </dgm:t>
    </dgm:pt>
    <dgm:pt modelId="{8B21FDD0-B69D-499C-B0E3-21D4B7C2A3CE}">
      <dgm:prSet/>
      <dgm:spPr/>
      <dgm:t>
        <a:bodyPr/>
        <a:lstStyle/>
        <a:p>
          <a:r>
            <a:rPr lang="en-US" b="1" dirty="0">
              <a:solidFill>
                <a:srgbClr val="FFFF00"/>
              </a:solidFill>
            </a:rPr>
            <a:t>Antiracism</a:t>
          </a:r>
          <a:endParaRPr lang="en-US" dirty="0">
            <a:solidFill>
              <a:srgbClr val="FFFF00"/>
            </a:solidFill>
          </a:endParaRPr>
        </a:p>
      </dgm:t>
    </dgm:pt>
    <dgm:pt modelId="{B9E96083-48AA-48BA-A3CD-16EEA7B19DCD}" type="parTrans" cxnId="{ADEDCC1C-4B62-48C7-8B52-8F0E24381FE3}">
      <dgm:prSet/>
      <dgm:spPr/>
      <dgm:t>
        <a:bodyPr/>
        <a:lstStyle/>
        <a:p>
          <a:endParaRPr lang="en-US"/>
        </a:p>
      </dgm:t>
    </dgm:pt>
    <dgm:pt modelId="{ADF025EC-3AC3-4B81-9814-5E289FAD80D4}" type="sibTrans" cxnId="{ADEDCC1C-4B62-48C7-8B52-8F0E24381FE3}">
      <dgm:prSet/>
      <dgm:spPr/>
      <dgm:t>
        <a:bodyPr/>
        <a:lstStyle/>
        <a:p>
          <a:endParaRPr lang="en-US"/>
        </a:p>
      </dgm:t>
    </dgm:pt>
    <dgm:pt modelId="{4FD2E360-5D7A-4330-9861-27E8B9283F4B}">
      <dgm:prSet/>
      <dgm:spPr/>
      <dgm:t>
        <a:bodyPr/>
        <a:lstStyle/>
        <a:p>
          <a:r>
            <a:rPr lang="en-US" dirty="0"/>
            <a:t>Anti-racism refers to a form of action against racial hatred, bias, systemic racism, and the oppression of marginalized groups. Anti-racism is usually structured around conscious efforts and deliberate actions to provide equitable opportunities for all people on an individual and systemic level</a:t>
          </a:r>
        </a:p>
      </dgm:t>
    </dgm:pt>
    <dgm:pt modelId="{E3688CEF-B6E5-4383-9850-CFC59FE48408}" type="parTrans" cxnId="{11EE8D63-8888-49D8-8289-D6263781709E}">
      <dgm:prSet/>
      <dgm:spPr/>
      <dgm:t>
        <a:bodyPr/>
        <a:lstStyle/>
        <a:p>
          <a:endParaRPr lang="en-US"/>
        </a:p>
      </dgm:t>
    </dgm:pt>
    <dgm:pt modelId="{80A02794-4409-43DC-9B92-55AA6BDD164D}" type="sibTrans" cxnId="{11EE8D63-8888-49D8-8289-D6263781709E}">
      <dgm:prSet/>
      <dgm:spPr/>
      <dgm:t>
        <a:bodyPr/>
        <a:lstStyle/>
        <a:p>
          <a:endParaRPr lang="en-US"/>
        </a:p>
      </dgm:t>
    </dgm:pt>
    <dgm:pt modelId="{BB1DB663-2B60-45FE-8A36-5AB6200A7E1D}">
      <dgm:prSet/>
      <dgm:spPr/>
      <dgm:t>
        <a:bodyPr/>
        <a:lstStyle/>
        <a:p>
          <a:r>
            <a:rPr lang="en-US" b="1" dirty="0">
              <a:solidFill>
                <a:srgbClr val="FFFF00"/>
              </a:solidFill>
            </a:rPr>
            <a:t>Antiracist</a:t>
          </a:r>
          <a:r>
            <a:rPr lang="en-US" dirty="0">
              <a:solidFill>
                <a:srgbClr val="FFFF00"/>
              </a:solidFill>
            </a:rPr>
            <a:t> </a:t>
          </a:r>
        </a:p>
      </dgm:t>
    </dgm:pt>
    <dgm:pt modelId="{916DD9C6-3192-4C75-B069-538259DD254D}" type="parTrans" cxnId="{BDDEC3F8-94D8-4C01-B8B4-DE732A61562D}">
      <dgm:prSet/>
      <dgm:spPr/>
      <dgm:t>
        <a:bodyPr/>
        <a:lstStyle/>
        <a:p>
          <a:endParaRPr lang="en-US"/>
        </a:p>
      </dgm:t>
    </dgm:pt>
    <dgm:pt modelId="{24AB4E8E-668D-41E6-95D9-981E6F9C5C3D}" type="sibTrans" cxnId="{BDDEC3F8-94D8-4C01-B8B4-DE732A61562D}">
      <dgm:prSet/>
      <dgm:spPr/>
      <dgm:t>
        <a:bodyPr/>
        <a:lstStyle/>
        <a:p>
          <a:endParaRPr lang="en-US"/>
        </a:p>
      </dgm:t>
    </dgm:pt>
    <dgm:pt modelId="{C300EB88-AC17-41DA-97BE-F31A18AFF56B}">
      <dgm:prSet/>
      <dgm:spPr/>
      <dgm:t>
        <a:bodyPr/>
        <a:lstStyle/>
        <a:p>
          <a:r>
            <a:rPr lang="en-US" dirty="0"/>
            <a:t>A person who opposes racism and promotes racial tolerance</a:t>
          </a:r>
        </a:p>
      </dgm:t>
    </dgm:pt>
    <dgm:pt modelId="{1BB2D94F-9188-4B85-8348-F6AA99538D62}" type="parTrans" cxnId="{25D61779-8933-4133-B335-F6A372782380}">
      <dgm:prSet/>
      <dgm:spPr/>
      <dgm:t>
        <a:bodyPr/>
        <a:lstStyle/>
        <a:p>
          <a:endParaRPr lang="en-US"/>
        </a:p>
      </dgm:t>
    </dgm:pt>
    <dgm:pt modelId="{97D12D4D-2B84-4E05-BD94-63F12F670D48}" type="sibTrans" cxnId="{25D61779-8933-4133-B335-F6A372782380}">
      <dgm:prSet/>
      <dgm:spPr/>
      <dgm:t>
        <a:bodyPr/>
        <a:lstStyle/>
        <a:p>
          <a:endParaRPr lang="en-US"/>
        </a:p>
      </dgm:t>
    </dgm:pt>
    <dgm:pt modelId="{BE9D795F-1D7B-4156-8A34-93D79A0FFED4}" type="pres">
      <dgm:prSet presAssocID="{565911AB-DC36-48D0-A5B2-7AEB35BCC92E}" presName="Name0" presStyleCnt="0">
        <dgm:presLayoutVars>
          <dgm:dir/>
          <dgm:animLvl val="lvl"/>
          <dgm:resizeHandles val="exact"/>
        </dgm:presLayoutVars>
      </dgm:prSet>
      <dgm:spPr/>
      <dgm:t>
        <a:bodyPr/>
        <a:lstStyle/>
        <a:p>
          <a:endParaRPr lang="en-US"/>
        </a:p>
      </dgm:t>
    </dgm:pt>
    <dgm:pt modelId="{2DBFC027-86AE-46A0-A913-737E96BAA3BB}" type="pres">
      <dgm:prSet presAssocID="{210B9D63-AC3B-4569-85B1-B4FE4FB62A3A}" presName="composite" presStyleCnt="0"/>
      <dgm:spPr/>
    </dgm:pt>
    <dgm:pt modelId="{94AC9B75-D34E-4AA6-916D-1784FF7F9760}" type="pres">
      <dgm:prSet presAssocID="{210B9D63-AC3B-4569-85B1-B4FE4FB62A3A}" presName="parTx" presStyleLbl="alignNode1" presStyleIdx="0" presStyleCnt="3">
        <dgm:presLayoutVars>
          <dgm:chMax val="0"/>
          <dgm:chPref val="0"/>
          <dgm:bulletEnabled val="1"/>
        </dgm:presLayoutVars>
      </dgm:prSet>
      <dgm:spPr/>
      <dgm:t>
        <a:bodyPr/>
        <a:lstStyle/>
        <a:p>
          <a:endParaRPr lang="en-US"/>
        </a:p>
      </dgm:t>
    </dgm:pt>
    <dgm:pt modelId="{FED72F13-B7A7-484A-8BD8-CB852461EB37}" type="pres">
      <dgm:prSet presAssocID="{210B9D63-AC3B-4569-85B1-B4FE4FB62A3A}" presName="desTx" presStyleLbl="alignAccFollowNode1" presStyleIdx="0" presStyleCnt="3">
        <dgm:presLayoutVars>
          <dgm:bulletEnabled val="1"/>
        </dgm:presLayoutVars>
      </dgm:prSet>
      <dgm:spPr/>
      <dgm:t>
        <a:bodyPr/>
        <a:lstStyle/>
        <a:p>
          <a:endParaRPr lang="en-US"/>
        </a:p>
      </dgm:t>
    </dgm:pt>
    <dgm:pt modelId="{C2100683-62F5-4D29-A4DC-9B03B42466CD}" type="pres">
      <dgm:prSet presAssocID="{2642EB21-22CB-402F-9BB9-9A94C7D45989}" presName="space" presStyleCnt="0"/>
      <dgm:spPr/>
    </dgm:pt>
    <dgm:pt modelId="{3EA36B88-2F7B-4813-839E-AF5ED2144B68}" type="pres">
      <dgm:prSet presAssocID="{8B21FDD0-B69D-499C-B0E3-21D4B7C2A3CE}" presName="composite" presStyleCnt="0"/>
      <dgm:spPr/>
    </dgm:pt>
    <dgm:pt modelId="{A527BE57-7E0D-42E6-B7E4-F6F853A55E03}" type="pres">
      <dgm:prSet presAssocID="{8B21FDD0-B69D-499C-B0E3-21D4B7C2A3CE}" presName="parTx" presStyleLbl="alignNode1" presStyleIdx="1" presStyleCnt="3">
        <dgm:presLayoutVars>
          <dgm:chMax val="0"/>
          <dgm:chPref val="0"/>
          <dgm:bulletEnabled val="1"/>
        </dgm:presLayoutVars>
      </dgm:prSet>
      <dgm:spPr/>
      <dgm:t>
        <a:bodyPr/>
        <a:lstStyle/>
        <a:p>
          <a:endParaRPr lang="en-US"/>
        </a:p>
      </dgm:t>
    </dgm:pt>
    <dgm:pt modelId="{9AD29321-BB32-4F33-A9BA-8E268BE6065C}" type="pres">
      <dgm:prSet presAssocID="{8B21FDD0-B69D-499C-B0E3-21D4B7C2A3CE}" presName="desTx" presStyleLbl="alignAccFollowNode1" presStyleIdx="1" presStyleCnt="3">
        <dgm:presLayoutVars>
          <dgm:bulletEnabled val="1"/>
        </dgm:presLayoutVars>
      </dgm:prSet>
      <dgm:spPr/>
      <dgm:t>
        <a:bodyPr/>
        <a:lstStyle/>
        <a:p>
          <a:endParaRPr lang="en-US"/>
        </a:p>
      </dgm:t>
    </dgm:pt>
    <dgm:pt modelId="{266541C9-08BA-4549-B583-818B7EBF3821}" type="pres">
      <dgm:prSet presAssocID="{ADF025EC-3AC3-4B81-9814-5E289FAD80D4}" presName="space" presStyleCnt="0"/>
      <dgm:spPr/>
    </dgm:pt>
    <dgm:pt modelId="{1D75C023-7F98-45FB-9AAE-58677FADA832}" type="pres">
      <dgm:prSet presAssocID="{BB1DB663-2B60-45FE-8A36-5AB6200A7E1D}" presName="composite" presStyleCnt="0"/>
      <dgm:spPr/>
    </dgm:pt>
    <dgm:pt modelId="{15477760-A432-4E7D-8C3A-750C8E38E922}" type="pres">
      <dgm:prSet presAssocID="{BB1DB663-2B60-45FE-8A36-5AB6200A7E1D}" presName="parTx" presStyleLbl="alignNode1" presStyleIdx="2" presStyleCnt="3">
        <dgm:presLayoutVars>
          <dgm:chMax val="0"/>
          <dgm:chPref val="0"/>
          <dgm:bulletEnabled val="1"/>
        </dgm:presLayoutVars>
      </dgm:prSet>
      <dgm:spPr/>
      <dgm:t>
        <a:bodyPr/>
        <a:lstStyle/>
        <a:p>
          <a:endParaRPr lang="en-US"/>
        </a:p>
      </dgm:t>
    </dgm:pt>
    <dgm:pt modelId="{5506E10B-ABA5-4FA1-8C28-CAF4531805FB}" type="pres">
      <dgm:prSet presAssocID="{BB1DB663-2B60-45FE-8A36-5AB6200A7E1D}" presName="desTx" presStyleLbl="alignAccFollowNode1" presStyleIdx="2" presStyleCnt="3">
        <dgm:presLayoutVars>
          <dgm:bulletEnabled val="1"/>
        </dgm:presLayoutVars>
      </dgm:prSet>
      <dgm:spPr/>
      <dgm:t>
        <a:bodyPr/>
        <a:lstStyle/>
        <a:p>
          <a:endParaRPr lang="en-US"/>
        </a:p>
      </dgm:t>
    </dgm:pt>
  </dgm:ptLst>
  <dgm:cxnLst>
    <dgm:cxn modelId="{0DB5D265-C2E2-40BD-B177-6166436C59A1}" srcId="{565911AB-DC36-48D0-A5B2-7AEB35BCC92E}" destId="{210B9D63-AC3B-4569-85B1-B4FE4FB62A3A}" srcOrd="0" destOrd="0" parTransId="{B3B260D3-B62A-48AF-B8A4-450316C0D3B2}" sibTransId="{2642EB21-22CB-402F-9BB9-9A94C7D45989}"/>
    <dgm:cxn modelId="{BDDEC3F8-94D8-4C01-B8B4-DE732A61562D}" srcId="{565911AB-DC36-48D0-A5B2-7AEB35BCC92E}" destId="{BB1DB663-2B60-45FE-8A36-5AB6200A7E1D}" srcOrd="2" destOrd="0" parTransId="{916DD9C6-3192-4C75-B069-538259DD254D}" sibTransId="{24AB4E8E-668D-41E6-95D9-981E6F9C5C3D}"/>
    <dgm:cxn modelId="{501B23AE-1835-4CD9-882E-E0BA5EAFA244}" type="presOf" srcId="{8B21FDD0-B69D-499C-B0E3-21D4B7C2A3CE}" destId="{A527BE57-7E0D-42E6-B7E4-F6F853A55E03}" srcOrd="0" destOrd="0" presId="urn:microsoft.com/office/officeart/2005/8/layout/hList1"/>
    <dgm:cxn modelId="{6A7F44CF-47EF-4F9C-A9A8-AA53DC80860D}" type="presOf" srcId="{C300EB88-AC17-41DA-97BE-F31A18AFF56B}" destId="{5506E10B-ABA5-4FA1-8C28-CAF4531805FB}" srcOrd="0" destOrd="0" presId="urn:microsoft.com/office/officeart/2005/8/layout/hList1"/>
    <dgm:cxn modelId="{B25A8DAB-01C7-4688-A43C-A286C229D655}" type="presOf" srcId="{BB1DB663-2B60-45FE-8A36-5AB6200A7E1D}" destId="{15477760-A432-4E7D-8C3A-750C8E38E922}" srcOrd="0" destOrd="0" presId="urn:microsoft.com/office/officeart/2005/8/layout/hList1"/>
    <dgm:cxn modelId="{25D61779-8933-4133-B335-F6A372782380}" srcId="{BB1DB663-2B60-45FE-8A36-5AB6200A7E1D}" destId="{C300EB88-AC17-41DA-97BE-F31A18AFF56B}" srcOrd="0" destOrd="0" parTransId="{1BB2D94F-9188-4B85-8348-F6AA99538D62}" sibTransId="{97D12D4D-2B84-4E05-BD94-63F12F670D48}"/>
    <dgm:cxn modelId="{309A177A-3005-45E8-BAD6-4E2ED6EC479B}" type="presOf" srcId="{565911AB-DC36-48D0-A5B2-7AEB35BCC92E}" destId="{BE9D795F-1D7B-4156-8A34-93D79A0FFED4}" srcOrd="0" destOrd="0" presId="urn:microsoft.com/office/officeart/2005/8/layout/hList1"/>
    <dgm:cxn modelId="{ADEDCC1C-4B62-48C7-8B52-8F0E24381FE3}" srcId="{565911AB-DC36-48D0-A5B2-7AEB35BCC92E}" destId="{8B21FDD0-B69D-499C-B0E3-21D4B7C2A3CE}" srcOrd="1" destOrd="0" parTransId="{B9E96083-48AA-48BA-A3CD-16EEA7B19DCD}" sibTransId="{ADF025EC-3AC3-4B81-9814-5E289FAD80D4}"/>
    <dgm:cxn modelId="{87C9EDF9-9460-4BA4-9B20-3405AE7D0CB2}" srcId="{210B9D63-AC3B-4569-85B1-B4FE4FB62A3A}" destId="{3DE1EAAA-DD4A-4CCA-940A-AD30CBEB932F}" srcOrd="0" destOrd="0" parTransId="{46DF1D14-887E-4B44-B8B0-17FC99661971}" sibTransId="{DACE46BB-D54B-4992-897F-57431A05445F}"/>
    <dgm:cxn modelId="{74C1767E-BAEA-44F9-8BF4-9DC981EF2504}" type="presOf" srcId="{4FD2E360-5D7A-4330-9861-27E8B9283F4B}" destId="{9AD29321-BB32-4F33-A9BA-8E268BE6065C}" srcOrd="0" destOrd="0" presId="urn:microsoft.com/office/officeart/2005/8/layout/hList1"/>
    <dgm:cxn modelId="{789AC620-CB82-4266-96EF-27E06712DE4E}" type="presOf" srcId="{3DE1EAAA-DD4A-4CCA-940A-AD30CBEB932F}" destId="{FED72F13-B7A7-484A-8BD8-CB852461EB37}" srcOrd="0" destOrd="0" presId="urn:microsoft.com/office/officeart/2005/8/layout/hList1"/>
    <dgm:cxn modelId="{F308A5D3-774D-4A75-B794-6F99BF6AF7F4}" type="presOf" srcId="{210B9D63-AC3B-4569-85B1-B4FE4FB62A3A}" destId="{94AC9B75-D34E-4AA6-916D-1784FF7F9760}" srcOrd="0" destOrd="0" presId="urn:microsoft.com/office/officeart/2005/8/layout/hList1"/>
    <dgm:cxn modelId="{11EE8D63-8888-49D8-8289-D6263781709E}" srcId="{8B21FDD0-B69D-499C-B0E3-21D4B7C2A3CE}" destId="{4FD2E360-5D7A-4330-9861-27E8B9283F4B}" srcOrd="0" destOrd="0" parTransId="{E3688CEF-B6E5-4383-9850-CFC59FE48408}" sibTransId="{80A02794-4409-43DC-9B92-55AA6BDD164D}"/>
    <dgm:cxn modelId="{52203A4E-F9D3-479A-8241-77B7FAB047B4}" type="presParOf" srcId="{BE9D795F-1D7B-4156-8A34-93D79A0FFED4}" destId="{2DBFC027-86AE-46A0-A913-737E96BAA3BB}" srcOrd="0" destOrd="0" presId="urn:microsoft.com/office/officeart/2005/8/layout/hList1"/>
    <dgm:cxn modelId="{AE87A96C-3DE2-4CD5-81F2-8E63B3040028}" type="presParOf" srcId="{2DBFC027-86AE-46A0-A913-737E96BAA3BB}" destId="{94AC9B75-D34E-4AA6-916D-1784FF7F9760}" srcOrd="0" destOrd="0" presId="urn:microsoft.com/office/officeart/2005/8/layout/hList1"/>
    <dgm:cxn modelId="{6D75E67C-7526-48F2-B1E2-C40F28080D5F}" type="presParOf" srcId="{2DBFC027-86AE-46A0-A913-737E96BAA3BB}" destId="{FED72F13-B7A7-484A-8BD8-CB852461EB37}" srcOrd="1" destOrd="0" presId="urn:microsoft.com/office/officeart/2005/8/layout/hList1"/>
    <dgm:cxn modelId="{DFD9B230-DF53-4680-827D-80C3BD78264D}" type="presParOf" srcId="{BE9D795F-1D7B-4156-8A34-93D79A0FFED4}" destId="{C2100683-62F5-4D29-A4DC-9B03B42466CD}" srcOrd="1" destOrd="0" presId="urn:microsoft.com/office/officeart/2005/8/layout/hList1"/>
    <dgm:cxn modelId="{9C13E37C-587E-4DE3-ACCD-E36574A3DA76}" type="presParOf" srcId="{BE9D795F-1D7B-4156-8A34-93D79A0FFED4}" destId="{3EA36B88-2F7B-4813-839E-AF5ED2144B68}" srcOrd="2" destOrd="0" presId="urn:microsoft.com/office/officeart/2005/8/layout/hList1"/>
    <dgm:cxn modelId="{4AA98460-2343-4FA2-9BA6-BD29D30026AF}" type="presParOf" srcId="{3EA36B88-2F7B-4813-839E-AF5ED2144B68}" destId="{A527BE57-7E0D-42E6-B7E4-F6F853A55E03}" srcOrd="0" destOrd="0" presId="urn:microsoft.com/office/officeart/2005/8/layout/hList1"/>
    <dgm:cxn modelId="{5D4C46A0-A208-493C-8A1D-4BB5B6501F15}" type="presParOf" srcId="{3EA36B88-2F7B-4813-839E-AF5ED2144B68}" destId="{9AD29321-BB32-4F33-A9BA-8E268BE6065C}" srcOrd="1" destOrd="0" presId="urn:microsoft.com/office/officeart/2005/8/layout/hList1"/>
    <dgm:cxn modelId="{0A2C42D4-5064-41E2-B6E2-9C476D16EA9B}" type="presParOf" srcId="{BE9D795F-1D7B-4156-8A34-93D79A0FFED4}" destId="{266541C9-08BA-4549-B583-818B7EBF3821}" srcOrd="3" destOrd="0" presId="urn:microsoft.com/office/officeart/2005/8/layout/hList1"/>
    <dgm:cxn modelId="{540AB448-CB56-41D0-BE4C-A9A881DE1399}" type="presParOf" srcId="{BE9D795F-1D7B-4156-8A34-93D79A0FFED4}" destId="{1D75C023-7F98-45FB-9AAE-58677FADA832}" srcOrd="4" destOrd="0" presId="urn:microsoft.com/office/officeart/2005/8/layout/hList1"/>
    <dgm:cxn modelId="{A8D0B217-8100-43C4-9255-165527189097}" type="presParOf" srcId="{1D75C023-7F98-45FB-9AAE-58677FADA832}" destId="{15477760-A432-4E7D-8C3A-750C8E38E922}" srcOrd="0" destOrd="0" presId="urn:microsoft.com/office/officeart/2005/8/layout/hList1"/>
    <dgm:cxn modelId="{9670B368-71BB-4DD6-87B3-04D7CDE27F82}" type="presParOf" srcId="{1D75C023-7F98-45FB-9AAE-58677FADA832}" destId="{5506E10B-ABA5-4FA1-8C28-CAF4531805F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430939-2058-4DB8-8D80-BC0D1169DC7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7856EFB-C767-4D3A-A48D-C8BC20B85EDD}">
      <dgm:prSet/>
      <dgm:spPr/>
      <dgm:t>
        <a:bodyPr/>
        <a:lstStyle/>
        <a:p>
          <a:r>
            <a:rPr lang="en-US" b="1" i="1" dirty="0">
              <a:solidFill>
                <a:srgbClr val="FFFF00"/>
              </a:solidFill>
            </a:rPr>
            <a:t>Structural / Systemic Racism</a:t>
          </a:r>
          <a:r>
            <a:rPr lang="en-US" dirty="0"/>
            <a:t>: A system in which public policies, institutional practices, cultural representations, and other norms work in various, often reinforcing ways to perpetuate racial group inequity</a:t>
          </a:r>
        </a:p>
      </dgm:t>
    </dgm:pt>
    <dgm:pt modelId="{D8227FB3-C059-4D88-AF64-2673EE9C0A70}" type="parTrans" cxnId="{EB92D457-DE96-4AE9-868C-B5D69C411C94}">
      <dgm:prSet/>
      <dgm:spPr/>
      <dgm:t>
        <a:bodyPr/>
        <a:lstStyle/>
        <a:p>
          <a:endParaRPr lang="en-US"/>
        </a:p>
      </dgm:t>
    </dgm:pt>
    <dgm:pt modelId="{E657F0A4-A9DE-4626-BE16-26455E22980B}" type="sibTrans" cxnId="{EB92D457-DE96-4AE9-868C-B5D69C411C94}">
      <dgm:prSet/>
      <dgm:spPr/>
      <dgm:t>
        <a:bodyPr/>
        <a:lstStyle/>
        <a:p>
          <a:endParaRPr lang="en-US"/>
        </a:p>
      </dgm:t>
    </dgm:pt>
    <dgm:pt modelId="{8397B700-C154-444B-BD1D-31CF21D4C3E6}">
      <dgm:prSet/>
      <dgm:spPr/>
      <dgm:t>
        <a:bodyPr/>
        <a:lstStyle/>
        <a:p>
          <a:r>
            <a:rPr lang="en-US" dirty="0"/>
            <a:t>It identifies dimensions of our history and culture that have allowed privileges associated with “whiteness” and disadvantages associated with “color” to endure and adapt over time</a:t>
          </a:r>
        </a:p>
      </dgm:t>
    </dgm:pt>
    <dgm:pt modelId="{AF690293-7966-4886-A5B7-7779AAAA2EB8}" type="parTrans" cxnId="{80D37F65-6295-445E-831A-A04FE145FEB2}">
      <dgm:prSet/>
      <dgm:spPr/>
      <dgm:t>
        <a:bodyPr/>
        <a:lstStyle/>
        <a:p>
          <a:endParaRPr lang="en-US"/>
        </a:p>
      </dgm:t>
    </dgm:pt>
    <dgm:pt modelId="{B3273143-5CFB-453A-8BEE-0516FA529B45}" type="sibTrans" cxnId="{80D37F65-6295-445E-831A-A04FE145FEB2}">
      <dgm:prSet/>
      <dgm:spPr/>
      <dgm:t>
        <a:bodyPr/>
        <a:lstStyle/>
        <a:p>
          <a:endParaRPr lang="en-US"/>
        </a:p>
      </dgm:t>
    </dgm:pt>
    <dgm:pt modelId="{2A136C36-0641-4EF0-8830-2B2B8F4C659E}">
      <dgm:prSet/>
      <dgm:spPr/>
      <dgm:t>
        <a:bodyPr/>
        <a:lstStyle/>
        <a:p>
          <a:r>
            <a:rPr lang="en-US" dirty="0"/>
            <a:t>It is a feature of the social, economic and political systems in which we all exist</a:t>
          </a:r>
        </a:p>
      </dgm:t>
    </dgm:pt>
    <dgm:pt modelId="{41D1BFDF-3F3B-445D-8542-FA9F2B5A3651}" type="parTrans" cxnId="{BD048B51-E78C-456F-A3AF-03FEF05EFFEF}">
      <dgm:prSet/>
      <dgm:spPr/>
      <dgm:t>
        <a:bodyPr/>
        <a:lstStyle/>
        <a:p>
          <a:endParaRPr lang="en-US"/>
        </a:p>
      </dgm:t>
    </dgm:pt>
    <dgm:pt modelId="{E52FDA45-EEDA-4038-937B-E148540E4513}" type="sibTrans" cxnId="{BD048B51-E78C-456F-A3AF-03FEF05EFFEF}">
      <dgm:prSet/>
      <dgm:spPr/>
      <dgm:t>
        <a:bodyPr/>
        <a:lstStyle/>
        <a:p>
          <a:endParaRPr lang="en-US"/>
        </a:p>
      </dgm:t>
    </dgm:pt>
    <dgm:pt modelId="{8B5131C8-F105-478A-8509-79F66190C056}">
      <dgm:prSet/>
      <dgm:spPr/>
      <dgm:t>
        <a:bodyPr/>
        <a:lstStyle/>
        <a:p>
          <a:r>
            <a:rPr lang="en-US" b="1" i="1" dirty="0">
              <a:solidFill>
                <a:srgbClr val="FFFF00"/>
              </a:solidFill>
            </a:rPr>
            <a:t>Institutional Racism</a:t>
          </a:r>
          <a:r>
            <a:rPr lang="en-US" dirty="0">
              <a:solidFill>
                <a:srgbClr val="FFFF00"/>
              </a:solidFill>
            </a:rPr>
            <a:t>: </a:t>
          </a:r>
          <a:r>
            <a:rPr lang="en-US" dirty="0"/>
            <a:t>Refers to the policies and practices within and across institutions that, intentionally or not, produce outcomes that chronically favor, or put a racial group at a disadvantage</a:t>
          </a:r>
        </a:p>
      </dgm:t>
    </dgm:pt>
    <dgm:pt modelId="{F0C6DDD4-D3BD-4279-9E24-4A9414536703}" type="parTrans" cxnId="{D41E979B-7557-42DF-B174-BC3AF6A2EEDA}">
      <dgm:prSet/>
      <dgm:spPr/>
      <dgm:t>
        <a:bodyPr/>
        <a:lstStyle/>
        <a:p>
          <a:endParaRPr lang="en-US"/>
        </a:p>
      </dgm:t>
    </dgm:pt>
    <dgm:pt modelId="{93A0A792-59B2-4338-8B3C-B732B9E25E43}" type="sibTrans" cxnId="{D41E979B-7557-42DF-B174-BC3AF6A2EEDA}">
      <dgm:prSet/>
      <dgm:spPr/>
      <dgm:t>
        <a:bodyPr/>
        <a:lstStyle/>
        <a:p>
          <a:endParaRPr lang="en-US"/>
        </a:p>
      </dgm:t>
    </dgm:pt>
    <dgm:pt modelId="{9A9CBB18-0FE3-410E-9189-2BA08E29F1C1}">
      <dgm:prSet/>
      <dgm:spPr/>
      <dgm:t>
        <a:bodyPr/>
        <a:lstStyle/>
        <a:p>
          <a:r>
            <a:rPr lang="en-US" dirty="0"/>
            <a:t>Criminal Justice, School systems, Employment </a:t>
          </a:r>
        </a:p>
      </dgm:t>
    </dgm:pt>
    <dgm:pt modelId="{00DA7108-F044-453C-A5C7-AE9719A07B9F}" type="parTrans" cxnId="{3EA090C9-4F58-4271-9E3B-A88B482DC97D}">
      <dgm:prSet/>
      <dgm:spPr/>
      <dgm:t>
        <a:bodyPr/>
        <a:lstStyle/>
        <a:p>
          <a:endParaRPr lang="en-US"/>
        </a:p>
      </dgm:t>
    </dgm:pt>
    <dgm:pt modelId="{D04691B9-ACB3-47C1-8C95-6B46C9EF18DB}" type="sibTrans" cxnId="{3EA090C9-4F58-4271-9E3B-A88B482DC97D}">
      <dgm:prSet/>
      <dgm:spPr/>
      <dgm:t>
        <a:bodyPr/>
        <a:lstStyle/>
        <a:p>
          <a:endParaRPr lang="en-US"/>
        </a:p>
      </dgm:t>
    </dgm:pt>
    <dgm:pt modelId="{20EA66C6-D577-45F5-A819-282BE868D137}" type="pres">
      <dgm:prSet presAssocID="{86430939-2058-4DB8-8D80-BC0D1169DC7C}" presName="Name0" presStyleCnt="0">
        <dgm:presLayoutVars>
          <dgm:dir/>
          <dgm:animLvl val="lvl"/>
          <dgm:resizeHandles val="exact"/>
        </dgm:presLayoutVars>
      </dgm:prSet>
      <dgm:spPr/>
      <dgm:t>
        <a:bodyPr/>
        <a:lstStyle/>
        <a:p>
          <a:endParaRPr lang="en-US"/>
        </a:p>
      </dgm:t>
    </dgm:pt>
    <dgm:pt modelId="{13C92AC3-B558-4859-8174-73718DA77198}" type="pres">
      <dgm:prSet presAssocID="{27856EFB-C767-4D3A-A48D-C8BC20B85EDD}" presName="composite" presStyleCnt="0"/>
      <dgm:spPr/>
    </dgm:pt>
    <dgm:pt modelId="{BAB0F756-A227-492B-89BC-B64D7B156E8E}" type="pres">
      <dgm:prSet presAssocID="{27856EFB-C767-4D3A-A48D-C8BC20B85EDD}" presName="parTx" presStyleLbl="alignNode1" presStyleIdx="0" presStyleCnt="2">
        <dgm:presLayoutVars>
          <dgm:chMax val="0"/>
          <dgm:chPref val="0"/>
          <dgm:bulletEnabled val="1"/>
        </dgm:presLayoutVars>
      </dgm:prSet>
      <dgm:spPr/>
      <dgm:t>
        <a:bodyPr/>
        <a:lstStyle/>
        <a:p>
          <a:endParaRPr lang="en-US"/>
        </a:p>
      </dgm:t>
    </dgm:pt>
    <dgm:pt modelId="{F00239DD-3004-433A-ABC2-73148CBA5AE4}" type="pres">
      <dgm:prSet presAssocID="{27856EFB-C767-4D3A-A48D-C8BC20B85EDD}" presName="desTx" presStyleLbl="alignAccFollowNode1" presStyleIdx="0" presStyleCnt="2">
        <dgm:presLayoutVars>
          <dgm:bulletEnabled val="1"/>
        </dgm:presLayoutVars>
      </dgm:prSet>
      <dgm:spPr/>
      <dgm:t>
        <a:bodyPr/>
        <a:lstStyle/>
        <a:p>
          <a:endParaRPr lang="en-US"/>
        </a:p>
      </dgm:t>
    </dgm:pt>
    <dgm:pt modelId="{7CC0A21A-8692-4C18-9942-34F92A33E3CE}" type="pres">
      <dgm:prSet presAssocID="{E657F0A4-A9DE-4626-BE16-26455E22980B}" presName="space" presStyleCnt="0"/>
      <dgm:spPr/>
    </dgm:pt>
    <dgm:pt modelId="{C226DD6D-C233-4CA1-B6B0-B3C94BC193AE}" type="pres">
      <dgm:prSet presAssocID="{8B5131C8-F105-478A-8509-79F66190C056}" presName="composite" presStyleCnt="0"/>
      <dgm:spPr/>
    </dgm:pt>
    <dgm:pt modelId="{0B5A2103-E238-475A-83F0-5D79DFA5B5FC}" type="pres">
      <dgm:prSet presAssocID="{8B5131C8-F105-478A-8509-79F66190C056}" presName="parTx" presStyleLbl="alignNode1" presStyleIdx="1" presStyleCnt="2">
        <dgm:presLayoutVars>
          <dgm:chMax val="0"/>
          <dgm:chPref val="0"/>
          <dgm:bulletEnabled val="1"/>
        </dgm:presLayoutVars>
      </dgm:prSet>
      <dgm:spPr/>
      <dgm:t>
        <a:bodyPr/>
        <a:lstStyle/>
        <a:p>
          <a:endParaRPr lang="en-US"/>
        </a:p>
      </dgm:t>
    </dgm:pt>
    <dgm:pt modelId="{E18468D8-8EA2-4D18-BDFB-560182CF2120}" type="pres">
      <dgm:prSet presAssocID="{8B5131C8-F105-478A-8509-79F66190C056}" presName="desTx" presStyleLbl="alignAccFollowNode1" presStyleIdx="1" presStyleCnt="2">
        <dgm:presLayoutVars>
          <dgm:bulletEnabled val="1"/>
        </dgm:presLayoutVars>
      </dgm:prSet>
      <dgm:spPr/>
      <dgm:t>
        <a:bodyPr/>
        <a:lstStyle/>
        <a:p>
          <a:endParaRPr lang="en-US"/>
        </a:p>
      </dgm:t>
    </dgm:pt>
  </dgm:ptLst>
  <dgm:cxnLst>
    <dgm:cxn modelId="{EB92D457-DE96-4AE9-868C-B5D69C411C94}" srcId="{86430939-2058-4DB8-8D80-BC0D1169DC7C}" destId="{27856EFB-C767-4D3A-A48D-C8BC20B85EDD}" srcOrd="0" destOrd="0" parTransId="{D8227FB3-C059-4D88-AF64-2673EE9C0A70}" sibTransId="{E657F0A4-A9DE-4626-BE16-26455E22980B}"/>
    <dgm:cxn modelId="{A62D28F9-F238-4B38-BBA9-97A86D81A2A3}" type="presOf" srcId="{8397B700-C154-444B-BD1D-31CF21D4C3E6}" destId="{F00239DD-3004-433A-ABC2-73148CBA5AE4}" srcOrd="0" destOrd="0" presId="urn:microsoft.com/office/officeart/2005/8/layout/hList1"/>
    <dgm:cxn modelId="{80D37F65-6295-445E-831A-A04FE145FEB2}" srcId="{27856EFB-C767-4D3A-A48D-C8BC20B85EDD}" destId="{8397B700-C154-444B-BD1D-31CF21D4C3E6}" srcOrd="0" destOrd="0" parTransId="{AF690293-7966-4886-A5B7-7779AAAA2EB8}" sibTransId="{B3273143-5CFB-453A-8BEE-0516FA529B45}"/>
    <dgm:cxn modelId="{3EA090C9-4F58-4271-9E3B-A88B482DC97D}" srcId="{8B5131C8-F105-478A-8509-79F66190C056}" destId="{9A9CBB18-0FE3-410E-9189-2BA08E29F1C1}" srcOrd="0" destOrd="0" parTransId="{00DA7108-F044-453C-A5C7-AE9719A07B9F}" sibTransId="{D04691B9-ACB3-47C1-8C95-6B46C9EF18DB}"/>
    <dgm:cxn modelId="{D82E8A76-5D05-4F1C-8AFD-92E1EB160EDB}" type="presOf" srcId="{8B5131C8-F105-478A-8509-79F66190C056}" destId="{0B5A2103-E238-475A-83F0-5D79DFA5B5FC}" srcOrd="0" destOrd="0" presId="urn:microsoft.com/office/officeart/2005/8/layout/hList1"/>
    <dgm:cxn modelId="{D897C622-55F0-47F2-8E3E-3CCC7E3C82E1}" type="presOf" srcId="{27856EFB-C767-4D3A-A48D-C8BC20B85EDD}" destId="{BAB0F756-A227-492B-89BC-B64D7B156E8E}" srcOrd="0" destOrd="0" presId="urn:microsoft.com/office/officeart/2005/8/layout/hList1"/>
    <dgm:cxn modelId="{BD048B51-E78C-456F-A3AF-03FEF05EFFEF}" srcId="{27856EFB-C767-4D3A-A48D-C8BC20B85EDD}" destId="{2A136C36-0641-4EF0-8830-2B2B8F4C659E}" srcOrd="1" destOrd="0" parTransId="{41D1BFDF-3F3B-445D-8542-FA9F2B5A3651}" sibTransId="{E52FDA45-EEDA-4038-937B-E148540E4513}"/>
    <dgm:cxn modelId="{255308E3-84C4-45C0-9D7E-6AF48A56E994}" type="presOf" srcId="{2A136C36-0641-4EF0-8830-2B2B8F4C659E}" destId="{F00239DD-3004-433A-ABC2-73148CBA5AE4}" srcOrd="0" destOrd="1" presId="urn:microsoft.com/office/officeart/2005/8/layout/hList1"/>
    <dgm:cxn modelId="{78FBE717-AFD1-4E5A-9750-DF99F42F17C5}" type="presOf" srcId="{9A9CBB18-0FE3-410E-9189-2BA08E29F1C1}" destId="{E18468D8-8EA2-4D18-BDFB-560182CF2120}" srcOrd="0" destOrd="0" presId="urn:microsoft.com/office/officeart/2005/8/layout/hList1"/>
    <dgm:cxn modelId="{D41E979B-7557-42DF-B174-BC3AF6A2EEDA}" srcId="{86430939-2058-4DB8-8D80-BC0D1169DC7C}" destId="{8B5131C8-F105-478A-8509-79F66190C056}" srcOrd="1" destOrd="0" parTransId="{F0C6DDD4-D3BD-4279-9E24-4A9414536703}" sibTransId="{93A0A792-59B2-4338-8B3C-B732B9E25E43}"/>
    <dgm:cxn modelId="{0C6F3DA0-EE02-4D6F-99FF-89BB63A2CC08}" type="presOf" srcId="{86430939-2058-4DB8-8D80-BC0D1169DC7C}" destId="{20EA66C6-D577-45F5-A819-282BE868D137}" srcOrd="0" destOrd="0" presId="urn:microsoft.com/office/officeart/2005/8/layout/hList1"/>
    <dgm:cxn modelId="{2316FC14-B8F7-4F0F-B5E9-1954DEC3ED53}" type="presParOf" srcId="{20EA66C6-D577-45F5-A819-282BE868D137}" destId="{13C92AC3-B558-4859-8174-73718DA77198}" srcOrd="0" destOrd="0" presId="urn:microsoft.com/office/officeart/2005/8/layout/hList1"/>
    <dgm:cxn modelId="{6D67BA4C-C62E-4D0B-93A0-19E58BA3E30F}" type="presParOf" srcId="{13C92AC3-B558-4859-8174-73718DA77198}" destId="{BAB0F756-A227-492B-89BC-B64D7B156E8E}" srcOrd="0" destOrd="0" presId="urn:microsoft.com/office/officeart/2005/8/layout/hList1"/>
    <dgm:cxn modelId="{B044837D-B96F-4B22-8115-CC25CF5D2BFC}" type="presParOf" srcId="{13C92AC3-B558-4859-8174-73718DA77198}" destId="{F00239DD-3004-433A-ABC2-73148CBA5AE4}" srcOrd="1" destOrd="0" presId="urn:microsoft.com/office/officeart/2005/8/layout/hList1"/>
    <dgm:cxn modelId="{DD534942-6062-457E-B932-354BEE473E68}" type="presParOf" srcId="{20EA66C6-D577-45F5-A819-282BE868D137}" destId="{7CC0A21A-8692-4C18-9942-34F92A33E3CE}" srcOrd="1" destOrd="0" presId="urn:microsoft.com/office/officeart/2005/8/layout/hList1"/>
    <dgm:cxn modelId="{BE883252-E932-441C-9DB5-ECDC8912DF83}" type="presParOf" srcId="{20EA66C6-D577-45F5-A819-282BE868D137}" destId="{C226DD6D-C233-4CA1-B6B0-B3C94BC193AE}" srcOrd="2" destOrd="0" presId="urn:microsoft.com/office/officeart/2005/8/layout/hList1"/>
    <dgm:cxn modelId="{19BE040E-D913-4449-8D4D-5F7A35A50C4C}" type="presParOf" srcId="{C226DD6D-C233-4CA1-B6B0-B3C94BC193AE}" destId="{0B5A2103-E238-475A-83F0-5D79DFA5B5FC}" srcOrd="0" destOrd="0" presId="urn:microsoft.com/office/officeart/2005/8/layout/hList1"/>
    <dgm:cxn modelId="{3FA71B8D-2FAC-4180-8DFF-B08842560EF9}" type="presParOf" srcId="{C226DD6D-C233-4CA1-B6B0-B3C94BC193AE}" destId="{E18468D8-8EA2-4D18-BDFB-560182CF212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979B07-F6DD-4B61-9897-0012CE4CF1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879066-02F1-4E62-AEE6-3FB851756C30}">
      <dgm:prSet/>
      <dgm:spPr/>
      <dgm:t>
        <a:bodyPr/>
        <a:lstStyle/>
        <a:p>
          <a:r>
            <a:rPr lang="en-US" dirty="0"/>
            <a:t>There is currently more attention being given to the importance of diversity, equity and belonging</a:t>
          </a:r>
        </a:p>
      </dgm:t>
    </dgm:pt>
    <dgm:pt modelId="{A4E3771B-0B09-49DC-934F-C43A7EBE9B7D}" type="parTrans" cxnId="{1BA5FED9-70C8-4DFB-B22E-8C72F10E4735}">
      <dgm:prSet/>
      <dgm:spPr/>
      <dgm:t>
        <a:bodyPr/>
        <a:lstStyle/>
        <a:p>
          <a:endParaRPr lang="en-US"/>
        </a:p>
      </dgm:t>
    </dgm:pt>
    <dgm:pt modelId="{C6340E7B-5E2B-4DAF-9EF0-78E61F755FBD}" type="sibTrans" cxnId="{1BA5FED9-70C8-4DFB-B22E-8C72F10E4735}">
      <dgm:prSet/>
      <dgm:spPr/>
      <dgm:t>
        <a:bodyPr/>
        <a:lstStyle/>
        <a:p>
          <a:endParaRPr lang="en-US"/>
        </a:p>
      </dgm:t>
    </dgm:pt>
    <dgm:pt modelId="{1050C5DD-BFB6-41B9-99E0-339E0124592C}">
      <dgm:prSet/>
      <dgm:spPr/>
      <dgm:t>
        <a:bodyPr/>
        <a:lstStyle/>
        <a:p>
          <a:r>
            <a:rPr lang="en-US" dirty="0"/>
            <a:t>The lack of diversity, equity and inclusion in Nursing is a driver of health disparities </a:t>
          </a:r>
        </a:p>
      </dgm:t>
    </dgm:pt>
    <dgm:pt modelId="{27EFDEA1-EF9A-4C16-B1C4-7F95FC364649}" type="parTrans" cxnId="{F2445F91-3B5B-4AC9-AD9C-F1F0F19112A0}">
      <dgm:prSet/>
      <dgm:spPr/>
      <dgm:t>
        <a:bodyPr/>
        <a:lstStyle/>
        <a:p>
          <a:endParaRPr lang="en-US"/>
        </a:p>
      </dgm:t>
    </dgm:pt>
    <dgm:pt modelId="{680113D8-C2E6-49D2-B3F7-609E0E581D2E}" type="sibTrans" cxnId="{F2445F91-3B5B-4AC9-AD9C-F1F0F19112A0}">
      <dgm:prSet/>
      <dgm:spPr/>
      <dgm:t>
        <a:bodyPr/>
        <a:lstStyle/>
        <a:p>
          <a:endParaRPr lang="en-US"/>
        </a:p>
      </dgm:t>
    </dgm:pt>
    <dgm:pt modelId="{DA009DE0-662A-40ED-8797-180E43AF7000}">
      <dgm:prSet/>
      <dgm:spPr/>
      <dgm:t>
        <a:bodyPr/>
        <a:lstStyle/>
        <a:p>
          <a:r>
            <a:rPr lang="en-US" b="1" dirty="0"/>
            <a:t>SDOH, NDOH, and racism remain major drivers of health disparities</a:t>
          </a:r>
          <a:endParaRPr lang="en-US" dirty="0"/>
        </a:p>
      </dgm:t>
    </dgm:pt>
    <dgm:pt modelId="{151223E5-CC45-4C31-B7C5-929ABCE8FDF3}" type="parTrans" cxnId="{BB20F5CF-816E-4F1A-B83D-5A5582615F8E}">
      <dgm:prSet/>
      <dgm:spPr/>
      <dgm:t>
        <a:bodyPr/>
        <a:lstStyle/>
        <a:p>
          <a:endParaRPr lang="en-US"/>
        </a:p>
      </dgm:t>
    </dgm:pt>
    <dgm:pt modelId="{ED61B757-D453-432E-A6A3-DC460EF5CEFC}" type="sibTrans" cxnId="{BB20F5CF-816E-4F1A-B83D-5A5582615F8E}">
      <dgm:prSet/>
      <dgm:spPr/>
      <dgm:t>
        <a:bodyPr/>
        <a:lstStyle/>
        <a:p>
          <a:endParaRPr lang="en-US"/>
        </a:p>
      </dgm:t>
    </dgm:pt>
    <dgm:pt modelId="{B1AEC559-980C-4AC1-98A3-EECD2D4A1A9D}">
      <dgm:prSet/>
      <dgm:spPr/>
      <dgm:t>
        <a:bodyPr/>
        <a:lstStyle/>
        <a:p>
          <a:endParaRPr lang="en-US" dirty="0"/>
        </a:p>
      </dgm:t>
    </dgm:pt>
    <dgm:pt modelId="{AF597A92-D158-4825-B44C-060B6B598582}" type="parTrans" cxnId="{370FEF42-C6F6-420D-9352-F43BC25F5EA3}">
      <dgm:prSet/>
      <dgm:spPr/>
      <dgm:t>
        <a:bodyPr/>
        <a:lstStyle/>
        <a:p>
          <a:endParaRPr lang="en-US"/>
        </a:p>
      </dgm:t>
    </dgm:pt>
    <dgm:pt modelId="{14413A51-C89F-4AA3-8FB2-051D930DF6AF}" type="sibTrans" cxnId="{370FEF42-C6F6-420D-9352-F43BC25F5EA3}">
      <dgm:prSet/>
      <dgm:spPr/>
      <dgm:t>
        <a:bodyPr/>
        <a:lstStyle/>
        <a:p>
          <a:endParaRPr lang="en-US"/>
        </a:p>
      </dgm:t>
    </dgm:pt>
    <dgm:pt modelId="{C6C5CFD2-040B-43C8-A7DE-EB7BB3ED7BEB}">
      <dgm:prSet/>
      <dgm:spPr/>
      <dgm:t>
        <a:bodyPr/>
        <a:lstStyle/>
        <a:p>
          <a:r>
            <a:rPr lang="en-US" dirty="0"/>
            <a:t>Nursing has a moral, and ethical responsibility to address DEI issues and dismantle racism   </a:t>
          </a:r>
        </a:p>
      </dgm:t>
    </dgm:pt>
    <dgm:pt modelId="{5B12DF91-CD37-45FF-AF88-3E5B8569B40D}" type="parTrans" cxnId="{27B81044-8BC4-4537-826C-6C4F05D7D1BA}">
      <dgm:prSet/>
      <dgm:spPr/>
      <dgm:t>
        <a:bodyPr/>
        <a:lstStyle/>
        <a:p>
          <a:endParaRPr lang="en-US"/>
        </a:p>
      </dgm:t>
    </dgm:pt>
    <dgm:pt modelId="{16327808-86F8-4554-A0D6-D9364335D84D}" type="sibTrans" cxnId="{27B81044-8BC4-4537-826C-6C4F05D7D1BA}">
      <dgm:prSet/>
      <dgm:spPr/>
      <dgm:t>
        <a:bodyPr/>
        <a:lstStyle/>
        <a:p>
          <a:endParaRPr lang="en-US"/>
        </a:p>
      </dgm:t>
    </dgm:pt>
    <dgm:pt modelId="{F4245A16-7982-4218-986E-0CC7DA18FDD1}">
      <dgm:prSet/>
      <dgm:spPr/>
      <dgm:t>
        <a:bodyPr/>
        <a:lstStyle/>
        <a:p>
          <a:r>
            <a:rPr lang="en-US" b="1" dirty="0"/>
            <a:t>Best Practices for dismantling racism in nursing </a:t>
          </a:r>
          <a:endParaRPr lang="en-US" dirty="0"/>
        </a:p>
      </dgm:t>
    </dgm:pt>
    <dgm:pt modelId="{C997FB87-1D42-443D-8CD2-049C0BA88BCA}" type="parTrans" cxnId="{80426475-6AC2-4C7F-AC3C-19636A7A7E64}">
      <dgm:prSet/>
      <dgm:spPr/>
      <dgm:t>
        <a:bodyPr/>
        <a:lstStyle/>
        <a:p>
          <a:endParaRPr lang="en-US"/>
        </a:p>
      </dgm:t>
    </dgm:pt>
    <dgm:pt modelId="{47B7F075-A15A-4AFB-AE14-D11846B8D8B4}" type="sibTrans" cxnId="{80426475-6AC2-4C7F-AC3C-19636A7A7E64}">
      <dgm:prSet/>
      <dgm:spPr/>
      <dgm:t>
        <a:bodyPr/>
        <a:lstStyle/>
        <a:p>
          <a:endParaRPr lang="en-US"/>
        </a:p>
      </dgm:t>
    </dgm:pt>
    <dgm:pt modelId="{64AB2CEC-53D1-4F90-98B0-2A8843C09102}">
      <dgm:prSet custT="1"/>
      <dgm:spPr/>
      <dgm:t>
        <a:bodyPr/>
        <a:lstStyle/>
        <a:p>
          <a:r>
            <a:rPr lang="en-US" sz="2000" dirty="0"/>
            <a:t>Teach a more inclusive and racially truthful version of nursing history  </a:t>
          </a:r>
        </a:p>
      </dgm:t>
    </dgm:pt>
    <dgm:pt modelId="{79F993D4-7746-4DCE-AC97-2ADE40F020EC}" type="parTrans" cxnId="{33EFD9E6-AA73-4635-BAE3-817DD314AA85}">
      <dgm:prSet/>
      <dgm:spPr/>
      <dgm:t>
        <a:bodyPr/>
        <a:lstStyle/>
        <a:p>
          <a:endParaRPr lang="en-US"/>
        </a:p>
      </dgm:t>
    </dgm:pt>
    <dgm:pt modelId="{385E6E36-7656-4AC6-9684-30B16AAED285}" type="sibTrans" cxnId="{33EFD9E6-AA73-4635-BAE3-817DD314AA85}">
      <dgm:prSet/>
      <dgm:spPr/>
      <dgm:t>
        <a:bodyPr/>
        <a:lstStyle/>
        <a:p>
          <a:endParaRPr lang="en-US"/>
        </a:p>
      </dgm:t>
    </dgm:pt>
    <dgm:pt modelId="{CA046179-232E-4F06-9D4F-F8F27CDD5026}">
      <dgm:prSet custT="1"/>
      <dgm:spPr/>
      <dgm:t>
        <a:bodyPr/>
        <a:lstStyle/>
        <a:p>
          <a:r>
            <a:rPr lang="en-US" sz="2000" dirty="0"/>
            <a:t>Dedicated to diversifying the nursing profession, especially at the doctoral level </a:t>
          </a:r>
        </a:p>
      </dgm:t>
    </dgm:pt>
    <dgm:pt modelId="{EDA6452B-0925-459C-892A-62499346B179}" type="parTrans" cxnId="{E2E2EF94-DB54-48A5-A683-05BD078F468F}">
      <dgm:prSet/>
      <dgm:spPr/>
      <dgm:t>
        <a:bodyPr/>
        <a:lstStyle/>
        <a:p>
          <a:endParaRPr lang="en-US"/>
        </a:p>
      </dgm:t>
    </dgm:pt>
    <dgm:pt modelId="{3EE03152-5BEA-48F8-9AD6-84507555B6D8}" type="sibTrans" cxnId="{E2E2EF94-DB54-48A5-A683-05BD078F468F}">
      <dgm:prSet/>
      <dgm:spPr/>
      <dgm:t>
        <a:bodyPr/>
        <a:lstStyle/>
        <a:p>
          <a:endParaRPr lang="en-US"/>
        </a:p>
      </dgm:t>
    </dgm:pt>
    <dgm:pt modelId="{A57FC62D-9B2D-4F74-A8F0-F16AFFC9E228}">
      <dgm:prSet custT="1"/>
      <dgm:spPr/>
      <dgm:t>
        <a:bodyPr/>
        <a:lstStyle/>
        <a:p>
          <a:r>
            <a:rPr lang="en-US" sz="2000" dirty="0"/>
            <a:t>Willing to implement antiracist initiatives such as changing admission and progression policies</a:t>
          </a:r>
        </a:p>
      </dgm:t>
    </dgm:pt>
    <dgm:pt modelId="{44C2FEC0-627F-4B82-8A3D-83B15CDC0E87}" type="parTrans" cxnId="{78B70223-D43E-4222-BD0D-7E5A051437CF}">
      <dgm:prSet/>
      <dgm:spPr/>
      <dgm:t>
        <a:bodyPr/>
        <a:lstStyle/>
        <a:p>
          <a:endParaRPr lang="en-US"/>
        </a:p>
      </dgm:t>
    </dgm:pt>
    <dgm:pt modelId="{C33F33A0-2840-4781-B4BB-328D04066938}" type="sibTrans" cxnId="{78B70223-D43E-4222-BD0D-7E5A051437CF}">
      <dgm:prSet/>
      <dgm:spPr/>
      <dgm:t>
        <a:bodyPr/>
        <a:lstStyle/>
        <a:p>
          <a:endParaRPr lang="en-US"/>
        </a:p>
      </dgm:t>
    </dgm:pt>
    <dgm:pt modelId="{2FAE780C-9CA6-4294-804B-809C8B1961C1}">
      <dgm:prSet custT="1"/>
      <dgm:spPr/>
      <dgm:t>
        <a:bodyPr/>
        <a:lstStyle/>
        <a:p>
          <a:r>
            <a:rPr lang="en-US" sz="2000" dirty="0"/>
            <a:t>Commission on racism in nursing Top TEN ways </a:t>
          </a:r>
        </a:p>
      </dgm:t>
    </dgm:pt>
    <dgm:pt modelId="{D1314B01-3344-4A13-BC0D-F4BE908472FE}" type="parTrans" cxnId="{C77FE97F-2A18-4066-860C-06EBCDE56A5B}">
      <dgm:prSet/>
      <dgm:spPr/>
      <dgm:t>
        <a:bodyPr/>
        <a:lstStyle/>
        <a:p>
          <a:endParaRPr lang="en-US"/>
        </a:p>
      </dgm:t>
    </dgm:pt>
    <dgm:pt modelId="{5B24C366-6981-493C-B9AF-F9691D4F6A1A}" type="sibTrans" cxnId="{C77FE97F-2A18-4066-860C-06EBCDE56A5B}">
      <dgm:prSet/>
      <dgm:spPr/>
      <dgm:t>
        <a:bodyPr/>
        <a:lstStyle/>
        <a:p>
          <a:endParaRPr lang="en-US"/>
        </a:p>
      </dgm:t>
    </dgm:pt>
    <dgm:pt modelId="{324C6135-E864-467B-8EF1-AE6EB7F5B01B}" type="pres">
      <dgm:prSet presAssocID="{07979B07-F6DD-4B61-9897-0012CE4CF158}" presName="linear" presStyleCnt="0">
        <dgm:presLayoutVars>
          <dgm:animLvl val="lvl"/>
          <dgm:resizeHandles val="exact"/>
        </dgm:presLayoutVars>
      </dgm:prSet>
      <dgm:spPr/>
      <dgm:t>
        <a:bodyPr/>
        <a:lstStyle/>
        <a:p>
          <a:endParaRPr lang="en-US"/>
        </a:p>
      </dgm:t>
    </dgm:pt>
    <dgm:pt modelId="{FCE01B4A-6DB5-4381-AE4C-CE77B3088995}" type="pres">
      <dgm:prSet presAssocID="{F2879066-02F1-4E62-AEE6-3FB851756C30}" presName="parentText" presStyleLbl="node1" presStyleIdx="0" presStyleCnt="4" custScaleY="105475">
        <dgm:presLayoutVars>
          <dgm:chMax val="0"/>
          <dgm:bulletEnabled val="1"/>
        </dgm:presLayoutVars>
      </dgm:prSet>
      <dgm:spPr/>
      <dgm:t>
        <a:bodyPr/>
        <a:lstStyle/>
        <a:p>
          <a:endParaRPr lang="en-US"/>
        </a:p>
      </dgm:t>
    </dgm:pt>
    <dgm:pt modelId="{D20CCC2A-BF52-46C3-9A39-2A11DEC79338}" type="pres">
      <dgm:prSet presAssocID="{F2879066-02F1-4E62-AEE6-3FB851756C30}" presName="childText" presStyleLbl="revTx" presStyleIdx="0" presStyleCnt="3">
        <dgm:presLayoutVars>
          <dgm:bulletEnabled val="1"/>
        </dgm:presLayoutVars>
      </dgm:prSet>
      <dgm:spPr/>
      <dgm:t>
        <a:bodyPr/>
        <a:lstStyle/>
        <a:p>
          <a:endParaRPr lang="en-US"/>
        </a:p>
      </dgm:t>
    </dgm:pt>
    <dgm:pt modelId="{5589C66A-03F3-4E20-8167-65DDC5B4A7F2}" type="pres">
      <dgm:prSet presAssocID="{DA009DE0-662A-40ED-8797-180E43AF7000}" presName="parentText" presStyleLbl="node1" presStyleIdx="1" presStyleCnt="4">
        <dgm:presLayoutVars>
          <dgm:chMax val="0"/>
          <dgm:bulletEnabled val="1"/>
        </dgm:presLayoutVars>
      </dgm:prSet>
      <dgm:spPr/>
      <dgm:t>
        <a:bodyPr/>
        <a:lstStyle/>
        <a:p>
          <a:endParaRPr lang="en-US"/>
        </a:p>
      </dgm:t>
    </dgm:pt>
    <dgm:pt modelId="{305E6712-FFE3-462F-A703-0F70976FC174}" type="pres">
      <dgm:prSet presAssocID="{DA009DE0-662A-40ED-8797-180E43AF7000}" presName="childText" presStyleLbl="revTx" presStyleIdx="1" presStyleCnt="3">
        <dgm:presLayoutVars>
          <dgm:bulletEnabled val="1"/>
        </dgm:presLayoutVars>
      </dgm:prSet>
      <dgm:spPr/>
      <dgm:t>
        <a:bodyPr/>
        <a:lstStyle/>
        <a:p>
          <a:endParaRPr lang="en-US"/>
        </a:p>
      </dgm:t>
    </dgm:pt>
    <dgm:pt modelId="{89716481-C3E9-4C8D-B29B-76D6EA4550B7}" type="pres">
      <dgm:prSet presAssocID="{C6C5CFD2-040B-43C8-A7DE-EB7BB3ED7BEB}" presName="parentText" presStyleLbl="node1" presStyleIdx="2" presStyleCnt="4">
        <dgm:presLayoutVars>
          <dgm:chMax val="0"/>
          <dgm:bulletEnabled val="1"/>
        </dgm:presLayoutVars>
      </dgm:prSet>
      <dgm:spPr/>
      <dgm:t>
        <a:bodyPr/>
        <a:lstStyle/>
        <a:p>
          <a:endParaRPr lang="en-US"/>
        </a:p>
      </dgm:t>
    </dgm:pt>
    <dgm:pt modelId="{18FC35A9-565A-4BFA-AFB3-3F9D5F64E5BF}" type="pres">
      <dgm:prSet presAssocID="{16327808-86F8-4554-A0D6-D9364335D84D}" presName="spacer" presStyleCnt="0"/>
      <dgm:spPr/>
    </dgm:pt>
    <dgm:pt modelId="{5A432E8A-35D5-4430-95C6-F4B3335F5E3E}" type="pres">
      <dgm:prSet presAssocID="{F4245A16-7982-4218-986E-0CC7DA18FDD1}" presName="parentText" presStyleLbl="node1" presStyleIdx="3" presStyleCnt="4">
        <dgm:presLayoutVars>
          <dgm:chMax val="0"/>
          <dgm:bulletEnabled val="1"/>
        </dgm:presLayoutVars>
      </dgm:prSet>
      <dgm:spPr/>
      <dgm:t>
        <a:bodyPr/>
        <a:lstStyle/>
        <a:p>
          <a:endParaRPr lang="en-US"/>
        </a:p>
      </dgm:t>
    </dgm:pt>
    <dgm:pt modelId="{E9F6FB95-D9A8-4541-8ACF-3BED1CFE8965}" type="pres">
      <dgm:prSet presAssocID="{F4245A16-7982-4218-986E-0CC7DA18FDD1}" presName="childText" presStyleLbl="revTx" presStyleIdx="2" presStyleCnt="3" custScaleY="99722">
        <dgm:presLayoutVars>
          <dgm:bulletEnabled val="1"/>
        </dgm:presLayoutVars>
      </dgm:prSet>
      <dgm:spPr/>
      <dgm:t>
        <a:bodyPr/>
        <a:lstStyle/>
        <a:p>
          <a:endParaRPr lang="en-US"/>
        </a:p>
      </dgm:t>
    </dgm:pt>
  </dgm:ptLst>
  <dgm:cxnLst>
    <dgm:cxn modelId="{33EFD9E6-AA73-4635-BAE3-817DD314AA85}" srcId="{F4245A16-7982-4218-986E-0CC7DA18FDD1}" destId="{64AB2CEC-53D1-4F90-98B0-2A8843C09102}" srcOrd="1" destOrd="0" parTransId="{79F993D4-7746-4DCE-AC97-2ADE40F020EC}" sibTransId="{385E6E36-7656-4AC6-9684-30B16AAED285}"/>
    <dgm:cxn modelId="{37BF83F2-8888-4FE8-83FA-739B38530AF7}" type="presOf" srcId="{C6C5CFD2-040B-43C8-A7DE-EB7BB3ED7BEB}" destId="{89716481-C3E9-4C8D-B29B-76D6EA4550B7}" srcOrd="0" destOrd="0" presId="urn:microsoft.com/office/officeart/2005/8/layout/vList2"/>
    <dgm:cxn modelId="{F292874F-D9C4-46BE-93D5-CE7FC74AD65A}" type="presOf" srcId="{DA009DE0-662A-40ED-8797-180E43AF7000}" destId="{5589C66A-03F3-4E20-8167-65DDC5B4A7F2}" srcOrd="0" destOrd="0" presId="urn:microsoft.com/office/officeart/2005/8/layout/vList2"/>
    <dgm:cxn modelId="{F2445F91-3B5B-4AC9-AD9C-F1F0F19112A0}" srcId="{F2879066-02F1-4E62-AEE6-3FB851756C30}" destId="{1050C5DD-BFB6-41B9-99E0-339E0124592C}" srcOrd="0" destOrd="0" parTransId="{27EFDEA1-EF9A-4C16-B1C4-7F95FC364649}" sibTransId="{680113D8-C2E6-49D2-B3F7-609E0E581D2E}"/>
    <dgm:cxn modelId="{E2E2EF94-DB54-48A5-A683-05BD078F468F}" srcId="{F4245A16-7982-4218-986E-0CC7DA18FDD1}" destId="{CA046179-232E-4F06-9D4F-F8F27CDD5026}" srcOrd="2" destOrd="0" parTransId="{EDA6452B-0925-459C-892A-62499346B179}" sibTransId="{3EE03152-5BEA-48F8-9AD6-84507555B6D8}"/>
    <dgm:cxn modelId="{80426475-6AC2-4C7F-AC3C-19636A7A7E64}" srcId="{07979B07-F6DD-4B61-9897-0012CE4CF158}" destId="{F4245A16-7982-4218-986E-0CC7DA18FDD1}" srcOrd="3" destOrd="0" parTransId="{C997FB87-1D42-443D-8CD2-049C0BA88BCA}" sibTransId="{47B7F075-A15A-4AFB-AE14-D11846B8D8B4}"/>
    <dgm:cxn modelId="{5A52CFB3-05FF-413A-BD21-673F59B56D4D}" type="presOf" srcId="{2FAE780C-9CA6-4294-804B-809C8B1961C1}" destId="{E9F6FB95-D9A8-4541-8ACF-3BED1CFE8965}" srcOrd="0" destOrd="0" presId="urn:microsoft.com/office/officeart/2005/8/layout/vList2"/>
    <dgm:cxn modelId="{78B70223-D43E-4222-BD0D-7E5A051437CF}" srcId="{F4245A16-7982-4218-986E-0CC7DA18FDD1}" destId="{A57FC62D-9B2D-4F74-A8F0-F16AFFC9E228}" srcOrd="3" destOrd="0" parTransId="{44C2FEC0-627F-4B82-8A3D-83B15CDC0E87}" sibTransId="{C33F33A0-2840-4781-B4BB-328D04066938}"/>
    <dgm:cxn modelId="{A087DCFD-8603-4A21-9810-496B16BDBB2E}" type="presOf" srcId="{F2879066-02F1-4E62-AEE6-3FB851756C30}" destId="{FCE01B4A-6DB5-4381-AE4C-CE77B3088995}" srcOrd="0" destOrd="0" presId="urn:microsoft.com/office/officeart/2005/8/layout/vList2"/>
    <dgm:cxn modelId="{A7CA2034-4168-450D-AD56-EAAE549CD460}" type="presOf" srcId="{A57FC62D-9B2D-4F74-A8F0-F16AFFC9E228}" destId="{E9F6FB95-D9A8-4541-8ACF-3BED1CFE8965}" srcOrd="0" destOrd="3" presId="urn:microsoft.com/office/officeart/2005/8/layout/vList2"/>
    <dgm:cxn modelId="{E66AF273-D840-4CB1-B901-FFAA149793FA}" type="presOf" srcId="{B1AEC559-980C-4AC1-98A3-EECD2D4A1A9D}" destId="{305E6712-FFE3-462F-A703-0F70976FC174}" srcOrd="0" destOrd="0" presId="urn:microsoft.com/office/officeart/2005/8/layout/vList2"/>
    <dgm:cxn modelId="{1BA5FED9-70C8-4DFB-B22E-8C72F10E4735}" srcId="{07979B07-F6DD-4B61-9897-0012CE4CF158}" destId="{F2879066-02F1-4E62-AEE6-3FB851756C30}" srcOrd="0" destOrd="0" parTransId="{A4E3771B-0B09-49DC-934F-C43A7EBE9B7D}" sibTransId="{C6340E7B-5E2B-4DAF-9EF0-78E61F755FBD}"/>
    <dgm:cxn modelId="{EC54A590-4EA1-40D3-9D21-65526A51CB12}" type="presOf" srcId="{64AB2CEC-53D1-4F90-98B0-2A8843C09102}" destId="{E9F6FB95-D9A8-4541-8ACF-3BED1CFE8965}" srcOrd="0" destOrd="1" presId="urn:microsoft.com/office/officeart/2005/8/layout/vList2"/>
    <dgm:cxn modelId="{370FEF42-C6F6-420D-9352-F43BC25F5EA3}" srcId="{DA009DE0-662A-40ED-8797-180E43AF7000}" destId="{B1AEC559-980C-4AC1-98A3-EECD2D4A1A9D}" srcOrd="0" destOrd="0" parTransId="{AF597A92-D158-4825-B44C-060B6B598582}" sibTransId="{14413A51-C89F-4AA3-8FB2-051D930DF6AF}"/>
    <dgm:cxn modelId="{BB20F5CF-816E-4F1A-B83D-5A5582615F8E}" srcId="{07979B07-F6DD-4B61-9897-0012CE4CF158}" destId="{DA009DE0-662A-40ED-8797-180E43AF7000}" srcOrd="1" destOrd="0" parTransId="{151223E5-CC45-4C31-B7C5-929ABCE8FDF3}" sibTransId="{ED61B757-D453-432E-A6A3-DC460EF5CEFC}"/>
    <dgm:cxn modelId="{660382E7-DB9C-40F6-B04B-F882ABEBF679}" type="presOf" srcId="{07979B07-F6DD-4B61-9897-0012CE4CF158}" destId="{324C6135-E864-467B-8EF1-AE6EB7F5B01B}" srcOrd="0" destOrd="0" presId="urn:microsoft.com/office/officeart/2005/8/layout/vList2"/>
    <dgm:cxn modelId="{CEEC914D-FE37-416F-8588-952931B2B682}" type="presOf" srcId="{CA046179-232E-4F06-9D4F-F8F27CDD5026}" destId="{E9F6FB95-D9A8-4541-8ACF-3BED1CFE8965}" srcOrd="0" destOrd="2" presId="urn:microsoft.com/office/officeart/2005/8/layout/vList2"/>
    <dgm:cxn modelId="{27B81044-8BC4-4537-826C-6C4F05D7D1BA}" srcId="{07979B07-F6DD-4B61-9897-0012CE4CF158}" destId="{C6C5CFD2-040B-43C8-A7DE-EB7BB3ED7BEB}" srcOrd="2" destOrd="0" parTransId="{5B12DF91-CD37-45FF-AF88-3E5B8569B40D}" sibTransId="{16327808-86F8-4554-A0D6-D9364335D84D}"/>
    <dgm:cxn modelId="{E70D4015-A1FB-495A-B948-FBBD66FC41D5}" type="presOf" srcId="{F4245A16-7982-4218-986E-0CC7DA18FDD1}" destId="{5A432E8A-35D5-4430-95C6-F4B3335F5E3E}" srcOrd="0" destOrd="0" presId="urn:microsoft.com/office/officeart/2005/8/layout/vList2"/>
    <dgm:cxn modelId="{C77FE97F-2A18-4066-860C-06EBCDE56A5B}" srcId="{F4245A16-7982-4218-986E-0CC7DA18FDD1}" destId="{2FAE780C-9CA6-4294-804B-809C8B1961C1}" srcOrd="0" destOrd="0" parTransId="{D1314B01-3344-4A13-BC0D-F4BE908472FE}" sibTransId="{5B24C366-6981-493C-B9AF-F9691D4F6A1A}"/>
    <dgm:cxn modelId="{63B6B47A-A982-4D8B-98CF-AC8D629D6E83}" type="presOf" srcId="{1050C5DD-BFB6-41B9-99E0-339E0124592C}" destId="{D20CCC2A-BF52-46C3-9A39-2A11DEC79338}" srcOrd="0" destOrd="0" presId="urn:microsoft.com/office/officeart/2005/8/layout/vList2"/>
    <dgm:cxn modelId="{04F02085-B925-46B7-9869-1FC925B323E1}" type="presParOf" srcId="{324C6135-E864-467B-8EF1-AE6EB7F5B01B}" destId="{FCE01B4A-6DB5-4381-AE4C-CE77B3088995}" srcOrd="0" destOrd="0" presId="urn:microsoft.com/office/officeart/2005/8/layout/vList2"/>
    <dgm:cxn modelId="{0449F724-146B-4484-A2BE-C09C2636A3E4}" type="presParOf" srcId="{324C6135-E864-467B-8EF1-AE6EB7F5B01B}" destId="{D20CCC2A-BF52-46C3-9A39-2A11DEC79338}" srcOrd="1" destOrd="0" presId="urn:microsoft.com/office/officeart/2005/8/layout/vList2"/>
    <dgm:cxn modelId="{60AC9593-D258-4CE8-9BE2-6E1459604230}" type="presParOf" srcId="{324C6135-E864-467B-8EF1-AE6EB7F5B01B}" destId="{5589C66A-03F3-4E20-8167-65DDC5B4A7F2}" srcOrd="2" destOrd="0" presId="urn:microsoft.com/office/officeart/2005/8/layout/vList2"/>
    <dgm:cxn modelId="{F76BB469-54C8-47E5-9DE5-BA1B1D79B46A}" type="presParOf" srcId="{324C6135-E864-467B-8EF1-AE6EB7F5B01B}" destId="{305E6712-FFE3-462F-A703-0F70976FC174}" srcOrd="3" destOrd="0" presId="urn:microsoft.com/office/officeart/2005/8/layout/vList2"/>
    <dgm:cxn modelId="{2C7AC821-6CFD-4431-83F2-3F24945DD914}" type="presParOf" srcId="{324C6135-E864-467B-8EF1-AE6EB7F5B01B}" destId="{89716481-C3E9-4C8D-B29B-76D6EA4550B7}" srcOrd="4" destOrd="0" presId="urn:microsoft.com/office/officeart/2005/8/layout/vList2"/>
    <dgm:cxn modelId="{4C9137CE-CFBA-4D83-AC78-C943C3D60713}" type="presParOf" srcId="{324C6135-E864-467B-8EF1-AE6EB7F5B01B}" destId="{18FC35A9-565A-4BFA-AFB3-3F9D5F64E5BF}" srcOrd="5" destOrd="0" presId="urn:microsoft.com/office/officeart/2005/8/layout/vList2"/>
    <dgm:cxn modelId="{C6769DE1-C8C2-4A86-9834-EF076FE90224}" type="presParOf" srcId="{324C6135-E864-467B-8EF1-AE6EB7F5B01B}" destId="{5A432E8A-35D5-4430-95C6-F4B3335F5E3E}" srcOrd="6" destOrd="0" presId="urn:microsoft.com/office/officeart/2005/8/layout/vList2"/>
    <dgm:cxn modelId="{A251A3F5-3208-4934-8967-7303D53FFEB3}" type="presParOf" srcId="{324C6135-E864-467B-8EF1-AE6EB7F5B01B}" destId="{E9F6FB95-D9A8-4541-8ACF-3BED1CFE8965}"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F294D-85D3-4FCA-B5F1-D88E65F59D21}">
      <dsp:nvSpPr>
        <dsp:cNvPr id="0" name=""/>
        <dsp:cNvSpPr/>
      </dsp:nvSpPr>
      <dsp:spPr>
        <a:xfrm>
          <a:off x="3419" y="99410"/>
          <a:ext cx="3333883"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u="sng" kern="1200" dirty="0"/>
            <a:t>Diversity</a:t>
          </a:r>
          <a:r>
            <a:rPr lang="en-US" sz="2200" kern="1200" dirty="0"/>
            <a:t> </a:t>
          </a:r>
        </a:p>
      </dsp:txBody>
      <dsp:txXfrm>
        <a:off x="3419" y="99410"/>
        <a:ext cx="3333883" cy="633600"/>
      </dsp:txXfrm>
    </dsp:sp>
    <dsp:sp modelId="{B719324D-2795-4345-A07B-B8FFA9AF9FF5}">
      <dsp:nvSpPr>
        <dsp:cNvPr id="0" name=""/>
        <dsp:cNvSpPr/>
      </dsp:nvSpPr>
      <dsp:spPr>
        <a:xfrm>
          <a:off x="3419" y="733010"/>
          <a:ext cx="3333883" cy="38649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U</a:t>
          </a:r>
          <a:r>
            <a:rPr lang="en-US" sz="2200" i="0" kern="1200" dirty="0"/>
            <a:t>nderstanding that each individual is unique, and recognizing their individual differences, including but not limited to race, ethnicity, gender, gender identity, sexual orientation, age, social class, physical ability or attributes, religious or ethical values system, national origin, and political beliefs</a:t>
          </a:r>
          <a:endParaRPr lang="en-US" sz="2200" kern="1200" dirty="0"/>
        </a:p>
      </dsp:txBody>
      <dsp:txXfrm>
        <a:off x="3419" y="733010"/>
        <a:ext cx="3333883" cy="3864960"/>
      </dsp:txXfrm>
    </dsp:sp>
    <dsp:sp modelId="{D627DC42-2EA2-4F4B-83DB-0006EFFCB762}">
      <dsp:nvSpPr>
        <dsp:cNvPr id="0" name=""/>
        <dsp:cNvSpPr/>
      </dsp:nvSpPr>
      <dsp:spPr>
        <a:xfrm>
          <a:off x="3804046" y="99410"/>
          <a:ext cx="3333883"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u="sng" kern="1200" dirty="0"/>
            <a:t>Equity</a:t>
          </a:r>
          <a:r>
            <a:rPr lang="en-US" sz="2200" kern="1200" dirty="0"/>
            <a:t> </a:t>
          </a:r>
        </a:p>
      </dsp:txBody>
      <dsp:txXfrm>
        <a:off x="3804046" y="99410"/>
        <a:ext cx="3333883" cy="633600"/>
      </dsp:txXfrm>
    </dsp:sp>
    <dsp:sp modelId="{B3A6BA2D-7244-4A8D-9BB2-641671F56157}">
      <dsp:nvSpPr>
        <dsp:cNvPr id="0" name=""/>
        <dsp:cNvSpPr/>
      </dsp:nvSpPr>
      <dsp:spPr>
        <a:xfrm>
          <a:off x="3804046" y="733010"/>
          <a:ext cx="3333883" cy="38649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i="0" kern="1200" dirty="0"/>
            <a:t>Is about giving people what they need, in order to make things fair. Typically giving more to those who need it</a:t>
          </a:r>
          <a:endParaRPr lang="en-US" sz="2200" kern="1200" dirty="0"/>
        </a:p>
      </dsp:txBody>
      <dsp:txXfrm>
        <a:off x="3804046" y="733010"/>
        <a:ext cx="3333883" cy="3864960"/>
      </dsp:txXfrm>
    </dsp:sp>
    <dsp:sp modelId="{B9CDBF40-4786-4DA8-9E77-04B047EE9CA5}">
      <dsp:nvSpPr>
        <dsp:cNvPr id="0" name=""/>
        <dsp:cNvSpPr/>
      </dsp:nvSpPr>
      <dsp:spPr>
        <a:xfrm>
          <a:off x="7604674" y="99410"/>
          <a:ext cx="3333883"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b="1" u="sng" kern="1200" dirty="0"/>
            <a:t>Inclusion</a:t>
          </a:r>
          <a:r>
            <a:rPr lang="en-US" sz="2200" kern="1200" dirty="0"/>
            <a:t> </a:t>
          </a:r>
        </a:p>
      </dsp:txBody>
      <dsp:txXfrm>
        <a:off x="7604674" y="99410"/>
        <a:ext cx="3333883" cy="633600"/>
      </dsp:txXfrm>
    </dsp:sp>
    <dsp:sp modelId="{A37DAE9C-8F03-459D-A07B-32C73D2DEF86}">
      <dsp:nvSpPr>
        <dsp:cNvPr id="0" name=""/>
        <dsp:cNvSpPr/>
      </dsp:nvSpPr>
      <dsp:spPr>
        <a:xfrm>
          <a:off x="7604674" y="733010"/>
          <a:ext cx="3333883" cy="38649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0" i="0" kern="1200" dirty="0"/>
            <a:t>A feeling of security and support when there is a sense of acceptance, </a:t>
          </a:r>
          <a:r>
            <a:rPr lang="en-US" sz="2200" kern="1200" dirty="0"/>
            <a:t>belonging</a:t>
          </a:r>
          <a:r>
            <a:rPr lang="en-US" sz="2200" b="0" i="0" kern="1200" dirty="0"/>
            <a:t>, and identity for a person </a:t>
          </a:r>
          <a:r>
            <a:rPr lang="en-US" sz="2200" kern="1200" dirty="0"/>
            <a:t>within certain spaces and </a:t>
          </a:r>
          <a:r>
            <a:rPr lang="en-US" sz="2200" b="0" i="0" kern="1200" dirty="0"/>
            <a:t>groups</a:t>
          </a:r>
          <a:endParaRPr lang="en-US" sz="2200" kern="1200" dirty="0"/>
        </a:p>
      </dsp:txBody>
      <dsp:txXfrm>
        <a:off x="7604674" y="733010"/>
        <a:ext cx="3333883" cy="3864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C9B75-D34E-4AA6-916D-1784FF7F9760}">
      <dsp:nvSpPr>
        <dsp:cNvPr id="0" name=""/>
        <dsp:cNvSpPr/>
      </dsp:nvSpPr>
      <dsp:spPr>
        <a:xfrm>
          <a:off x="3286" y="28560"/>
          <a:ext cx="3203971"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b="1" kern="1200" dirty="0">
              <a:solidFill>
                <a:srgbClr val="FFFF00"/>
              </a:solidFill>
            </a:rPr>
            <a:t>Racism</a:t>
          </a:r>
          <a:endParaRPr lang="en-US" sz="2100" kern="1200" dirty="0">
            <a:solidFill>
              <a:srgbClr val="FFFF00"/>
            </a:solidFill>
          </a:endParaRPr>
        </a:p>
      </dsp:txBody>
      <dsp:txXfrm>
        <a:off x="3286" y="28560"/>
        <a:ext cx="3203971" cy="604800"/>
      </dsp:txXfrm>
    </dsp:sp>
    <dsp:sp modelId="{FED72F13-B7A7-484A-8BD8-CB852461EB37}">
      <dsp:nvSpPr>
        <dsp:cNvPr id="0" name=""/>
        <dsp:cNvSpPr/>
      </dsp:nvSpPr>
      <dsp:spPr>
        <a:xfrm>
          <a:off x="3286" y="633360"/>
          <a:ext cx="3203971" cy="39991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 belief that race is a fundamental determinant of human traits and capacities and that racial differences produce an inherent superiority of a particular race</a:t>
          </a:r>
        </a:p>
      </dsp:txBody>
      <dsp:txXfrm>
        <a:off x="3286" y="633360"/>
        <a:ext cx="3203971" cy="3999121"/>
      </dsp:txXfrm>
    </dsp:sp>
    <dsp:sp modelId="{A527BE57-7E0D-42E6-B7E4-F6F853A55E03}">
      <dsp:nvSpPr>
        <dsp:cNvPr id="0" name=""/>
        <dsp:cNvSpPr/>
      </dsp:nvSpPr>
      <dsp:spPr>
        <a:xfrm>
          <a:off x="3655814" y="28560"/>
          <a:ext cx="3203971"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b="1" kern="1200" dirty="0">
              <a:solidFill>
                <a:srgbClr val="FFFF00"/>
              </a:solidFill>
            </a:rPr>
            <a:t>Antiracism</a:t>
          </a:r>
          <a:endParaRPr lang="en-US" sz="2100" kern="1200" dirty="0">
            <a:solidFill>
              <a:srgbClr val="FFFF00"/>
            </a:solidFill>
          </a:endParaRPr>
        </a:p>
      </dsp:txBody>
      <dsp:txXfrm>
        <a:off x="3655814" y="28560"/>
        <a:ext cx="3203971" cy="604800"/>
      </dsp:txXfrm>
    </dsp:sp>
    <dsp:sp modelId="{9AD29321-BB32-4F33-A9BA-8E268BE6065C}">
      <dsp:nvSpPr>
        <dsp:cNvPr id="0" name=""/>
        <dsp:cNvSpPr/>
      </dsp:nvSpPr>
      <dsp:spPr>
        <a:xfrm>
          <a:off x="3655814" y="633360"/>
          <a:ext cx="3203971" cy="39991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Anti-racism refers to a form of action against racial hatred, bias, systemic racism, and the oppression of marginalized groups. Anti-racism is usually structured around conscious efforts and deliberate actions to provide equitable opportunities for all people on an individual and systemic level</a:t>
          </a:r>
        </a:p>
      </dsp:txBody>
      <dsp:txXfrm>
        <a:off x="3655814" y="633360"/>
        <a:ext cx="3203971" cy="3999121"/>
      </dsp:txXfrm>
    </dsp:sp>
    <dsp:sp modelId="{15477760-A432-4E7D-8C3A-750C8E38E922}">
      <dsp:nvSpPr>
        <dsp:cNvPr id="0" name=""/>
        <dsp:cNvSpPr/>
      </dsp:nvSpPr>
      <dsp:spPr>
        <a:xfrm>
          <a:off x="7308342" y="28560"/>
          <a:ext cx="3203971"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b="1" kern="1200" dirty="0">
              <a:solidFill>
                <a:srgbClr val="FFFF00"/>
              </a:solidFill>
            </a:rPr>
            <a:t>Antiracist</a:t>
          </a:r>
          <a:r>
            <a:rPr lang="en-US" sz="2100" kern="1200" dirty="0">
              <a:solidFill>
                <a:srgbClr val="FFFF00"/>
              </a:solidFill>
            </a:rPr>
            <a:t> </a:t>
          </a:r>
        </a:p>
      </dsp:txBody>
      <dsp:txXfrm>
        <a:off x="7308342" y="28560"/>
        <a:ext cx="3203971" cy="604800"/>
      </dsp:txXfrm>
    </dsp:sp>
    <dsp:sp modelId="{5506E10B-ABA5-4FA1-8C28-CAF4531805FB}">
      <dsp:nvSpPr>
        <dsp:cNvPr id="0" name=""/>
        <dsp:cNvSpPr/>
      </dsp:nvSpPr>
      <dsp:spPr>
        <a:xfrm>
          <a:off x="7308342" y="633360"/>
          <a:ext cx="3203971" cy="39991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 person who opposes racism and promotes racial tolerance</a:t>
          </a:r>
        </a:p>
      </dsp:txBody>
      <dsp:txXfrm>
        <a:off x="7308342" y="633360"/>
        <a:ext cx="3203971" cy="3999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0F756-A227-492B-89BC-B64D7B156E8E}">
      <dsp:nvSpPr>
        <dsp:cNvPr id="0" name=""/>
        <dsp:cNvSpPr/>
      </dsp:nvSpPr>
      <dsp:spPr>
        <a:xfrm>
          <a:off x="51" y="126113"/>
          <a:ext cx="4913783" cy="19247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i="1" kern="1200" dirty="0">
              <a:solidFill>
                <a:srgbClr val="FFFF00"/>
              </a:solidFill>
            </a:rPr>
            <a:t>Structural / Systemic Racism</a:t>
          </a:r>
          <a:r>
            <a:rPr lang="en-US" sz="2300" kern="1200" dirty="0"/>
            <a:t>: A system in which public policies, institutional practices, cultural representations, and other norms work in various, often reinforcing ways to perpetuate racial group inequity</a:t>
          </a:r>
        </a:p>
      </dsp:txBody>
      <dsp:txXfrm>
        <a:off x="51" y="126113"/>
        <a:ext cx="4913783" cy="1924791"/>
      </dsp:txXfrm>
    </dsp:sp>
    <dsp:sp modelId="{F00239DD-3004-433A-ABC2-73148CBA5AE4}">
      <dsp:nvSpPr>
        <dsp:cNvPr id="0" name=""/>
        <dsp:cNvSpPr/>
      </dsp:nvSpPr>
      <dsp:spPr>
        <a:xfrm>
          <a:off x="51" y="2050905"/>
          <a:ext cx="4913783" cy="29673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It identifies dimensions of our history and culture that have allowed privileges associated with “whiteness” and disadvantages associated with “color” to endure and adapt over time</a:t>
          </a:r>
        </a:p>
        <a:p>
          <a:pPr marL="228600" lvl="1" indent="-228600" algn="l" defTabSz="1022350">
            <a:lnSpc>
              <a:spcPct val="90000"/>
            </a:lnSpc>
            <a:spcBef>
              <a:spcPct val="0"/>
            </a:spcBef>
            <a:spcAft>
              <a:spcPct val="15000"/>
            </a:spcAft>
            <a:buChar char="••"/>
          </a:pPr>
          <a:r>
            <a:rPr lang="en-US" sz="2300" kern="1200" dirty="0"/>
            <a:t>It is a feature of the social, economic and political systems in which we all exist</a:t>
          </a:r>
        </a:p>
      </dsp:txBody>
      <dsp:txXfrm>
        <a:off x="51" y="2050905"/>
        <a:ext cx="4913783" cy="2967344"/>
      </dsp:txXfrm>
    </dsp:sp>
    <dsp:sp modelId="{0B5A2103-E238-475A-83F0-5D79DFA5B5FC}">
      <dsp:nvSpPr>
        <dsp:cNvPr id="0" name=""/>
        <dsp:cNvSpPr/>
      </dsp:nvSpPr>
      <dsp:spPr>
        <a:xfrm>
          <a:off x="5601764" y="126113"/>
          <a:ext cx="4913783" cy="19247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i="1" kern="1200" dirty="0">
              <a:solidFill>
                <a:srgbClr val="FFFF00"/>
              </a:solidFill>
            </a:rPr>
            <a:t>Institutional Racism</a:t>
          </a:r>
          <a:r>
            <a:rPr lang="en-US" sz="2300" kern="1200" dirty="0">
              <a:solidFill>
                <a:srgbClr val="FFFF00"/>
              </a:solidFill>
            </a:rPr>
            <a:t>: </a:t>
          </a:r>
          <a:r>
            <a:rPr lang="en-US" sz="2300" kern="1200" dirty="0"/>
            <a:t>Refers to the policies and practices within and across institutions that, intentionally or not, produce outcomes that chronically favor, or put a racial group at a disadvantage</a:t>
          </a:r>
        </a:p>
      </dsp:txBody>
      <dsp:txXfrm>
        <a:off x="5601764" y="126113"/>
        <a:ext cx="4913783" cy="1924791"/>
      </dsp:txXfrm>
    </dsp:sp>
    <dsp:sp modelId="{E18468D8-8EA2-4D18-BDFB-560182CF2120}">
      <dsp:nvSpPr>
        <dsp:cNvPr id="0" name=""/>
        <dsp:cNvSpPr/>
      </dsp:nvSpPr>
      <dsp:spPr>
        <a:xfrm>
          <a:off x="5601764" y="2050905"/>
          <a:ext cx="4913783" cy="29673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Criminal Justice, School systems, Employment </a:t>
          </a:r>
        </a:p>
      </dsp:txBody>
      <dsp:txXfrm>
        <a:off x="5601764" y="2050905"/>
        <a:ext cx="4913783" cy="2967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01B4A-6DB5-4381-AE4C-CE77B3088995}">
      <dsp:nvSpPr>
        <dsp:cNvPr id="0" name=""/>
        <dsp:cNvSpPr/>
      </dsp:nvSpPr>
      <dsp:spPr>
        <a:xfrm>
          <a:off x="0" y="708918"/>
          <a:ext cx="10515600" cy="505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There is currently more attention being given to the importance of diversity, equity and belonging</a:t>
          </a:r>
        </a:p>
      </dsp:txBody>
      <dsp:txXfrm>
        <a:off x="24699" y="733617"/>
        <a:ext cx="10466202" cy="456565"/>
      </dsp:txXfrm>
    </dsp:sp>
    <dsp:sp modelId="{D20CCC2A-BF52-46C3-9A39-2A11DEC79338}">
      <dsp:nvSpPr>
        <dsp:cNvPr id="0" name=""/>
        <dsp:cNvSpPr/>
      </dsp:nvSpPr>
      <dsp:spPr>
        <a:xfrm>
          <a:off x="0" y="1214882"/>
          <a:ext cx="10515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The lack of diversity, equity and inclusion in Nursing is a driver of health disparities </a:t>
          </a:r>
        </a:p>
      </dsp:txBody>
      <dsp:txXfrm>
        <a:off x="0" y="1214882"/>
        <a:ext cx="10515600" cy="331200"/>
      </dsp:txXfrm>
    </dsp:sp>
    <dsp:sp modelId="{5589C66A-03F3-4E20-8167-65DDC5B4A7F2}">
      <dsp:nvSpPr>
        <dsp:cNvPr id="0" name=""/>
        <dsp:cNvSpPr/>
      </dsp:nvSpPr>
      <dsp:spPr>
        <a:xfrm>
          <a:off x="0" y="1546082"/>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SDOH, NDOH, and racism remain major drivers of health disparities</a:t>
          </a:r>
          <a:endParaRPr lang="en-US" sz="2000" kern="1200" dirty="0"/>
        </a:p>
      </dsp:txBody>
      <dsp:txXfrm>
        <a:off x="23417" y="1569499"/>
        <a:ext cx="10468766" cy="432866"/>
      </dsp:txXfrm>
    </dsp:sp>
    <dsp:sp modelId="{305E6712-FFE3-462F-A703-0F70976FC174}">
      <dsp:nvSpPr>
        <dsp:cNvPr id="0" name=""/>
        <dsp:cNvSpPr/>
      </dsp:nvSpPr>
      <dsp:spPr>
        <a:xfrm>
          <a:off x="0" y="2025782"/>
          <a:ext cx="10515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2025782"/>
        <a:ext cx="10515600" cy="331200"/>
      </dsp:txXfrm>
    </dsp:sp>
    <dsp:sp modelId="{89716481-C3E9-4C8D-B29B-76D6EA4550B7}">
      <dsp:nvSpPr>
        <dsp:cNvPr id="0" name=""/>
        <dsp:cNvSpPr/>
      </dsp:nvSpPr>
      <dsp:spPr>
        <a:xfrm>
          <a:off x="0" y="2356982"/>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Nursing has a moral, and ethical responsibility to address DEI issues and dismantle racism   </a:t>
          </a:r>
        </a:p>
      </dsp:txBody>
      <dsp:txXfrm>
        <a:off x="23417" y="2380399"/>
        <a:ext cx="10468766" cy="432866"/>
      </dsp:txXfrm>
    </dsp:sp>
    <dsp:sp modelId="{5A432E8A-35D5-4430-95C6-F4B3335F5E3E}">
      <dsp:nvSpPr>
        <dsp:cNvPr id="0" name=""/>
        <dsp:cNvSpPr/>
      </dsp:nvSpPr>
      <dsp:spPr>
        <a:xfrm>
          <a:off x="0" y="2894282"/>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Best Practices for dismantling racism in nursing </a:t>
          </a:r>
          <a:endParaRPr lang="en-US" sz="2000" kern="1200" dirty="0"/>
        </a:p>
      </dsp:txBody>
      <dsp:txXfrm>
        <a:off x="23417" y="2917699"/>
        <a:ext cx="10468766" cy="432866"/>
      </dsp:txXfrm>
    </dsp:sp>
    <dsp:sp modelId="{E9F6FB95-D9A8-4541-8ACF-3BED1CFE8965}">
      <dsp:nvSpPr>
        <dsp:cNvPr id="0" name=""/>
        <dsp:cNvSpPr/>
      </dsp:nvSpPr>
      <dsp:spPr>
        <a:xfrm>
          <a:off x="0" y="3373982"/>
          <a:ext cx="10515600" cy="1362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Commission on racism in nursing Top TEN ways </a:t>
          </a:r>
        </a:p>
        <a:p>
          <a:pPr marL="228600" lvl="1" indent="-228600" algn="l" defTabSz="889000">
            <a:lnSpc>
              <a:spcPct val="90000"/>
            </a:lnSpc>
            <a:spcBef>
              <a:spcPct val="0"/>
            </a:spcBef>
            <a:spcAft>
              <a:spcPct val="20000"/>
            </a:spcAft>
            <a:buChar char="••"/>
          </a:pPr>
          <a:r>
            <a:rPr lang="en-US" sz="2000" kern="1200" dirty="0"/>
            <a:t>Teach a more inclusive and racially truthful version of nursing history  </a:t>
          </a:r>
        </a:p>
        <a:p>
          <a:pPr marL="228600" lvl="1" indent="-228600" algn="l" defTabSz="889000">
            <a:lnSpc>
              <a:spcPct val="90000"/>
            </a:lnSpc>
            <a:spcBef>
              <a:spcPct val="0"/>
            </a:spcBef>
            <a:spcAft>
              <a:spcPct val="20000"/>
            </a:spcAft>
            <a:buChar char="••"/>
          </a:pPr>
          <a:r>
            <a:rPr lang="en-US" sz="2000" kern="1200" dirty="0"/>
            <a:t>Dedicated to diversifying the nursing profession, especially at the doctoral level </a:t>
          </a:r>
        </a:p>
        <a:p>
          <a:pPr marL="228600" lvl="1" indent="-228600" algn="l" defTabSz="889000">
            <a:lnSpc>
              <a:spcPct val="90000"/>
            </a:lnSpc>
            <a:spcBef>
              <a:spcPct val="0"/>
            </a:spcBef>
            <a:spcAft>
              <a:spcPct val="20000"/>
            </a:spcAft>
            <a:buChar char="••"/>
          </a:pPr>
          <a:r>
            <a:rPr lang="en-US" sz="2000" kern="1200" dirty="0"/>
            <a:t>Willing to implement antiracist initiatives such as changing admission and progression policies</a:t>
          </a:r>
        </a:p>
      </dsp:txBody>
      <dsp:txXfrm>
        <a:off x="0" y="3373982"/>
        <a:ext cx="10515600" cy="136240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3E6115-84E6-4B24-8671-6A34B644FB46}" type="datetimeFigureOut">
              <a:rPr lang="en-US" smtClean="0"/>
              <a:t>12/2/2021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BBB17CA-8962-4778-8C6F-3949C563AD20}" type="slidenum">
              <a:rPr lang="en-US" smtClean="0"/>
              <a:t>‹#›</a:t>
            </a:fld>
            <a:endParaRPr lang="en-US" dirty="0"/>
          </a:p>
        </p:txBody>
      </p:sp>
    </p:spTree>
    <p:extLst>
      <p:ext uri="{BB962C8B-B14F-4D97-AF65-F5344CB8AC3E}">
        <p14:creationId xmlns:p14="http://schemas.microsoft.com/office/powerpoint/2010/main" val="4142258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016E39-E751-4398-A759-350BF02B2DA0}" type="datetimeFigureOut">
              <a:rPr lang="en-US" smtClean="0"/>
              <a:t>12/2/2021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C50FA0-2B48-42F6-9ECD-98B0DBFE5144}" type="slidenum">
              <a:rPr lang="en-US" smtClean="0"/>
              <a:t>‹#›</a:t>
            </a:fld>
            <a:endParaRPr lang="en-US" dirty="0"/>
          </a:p>
        </p:txBody>
      </p:sp>
    </p:spTree>
    <p:extLst>
      <p:ext uri="{BB962C8B-B14F-4D97-AF65-F5344CB8AC3E}">
        <p14:creationId xmlns:p14="http://schemas.microsoft.com/office/powerpoint/2010/main" val="3348577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50FA0-2B48-42F6-9ECD-98B0DBFE5144}" type="slidenum">
              <a:rPr lang="en-US" smtClean="0"/>
              <a:t>1</a:t>
            </a:fld>
            <a:endParaRPr lang="en-US" dirty="0"/>
          </a:p>
        </p:txBody>
      </p:sp>
    </p:spTree>
    <p:extLst>
      <p:ext uri="{BB962C8B-B14F-4D97-AF65-F5344CB8AC3E}">
        <p14:creationId xmlns:p14="http://schemas.microsoft.com/office/powerpoint/2010/main" val="351345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Circumstances in which people are</a:t>
            </a:r>
            <a:r>
              <a:rPr lang="en-US" dirty="0"/>
              <a:t>:</a:t>
            </a:r>
          </a:p>
          <a:p>
            <a:pPr lvl="1"/>
            <a:r>
              <a:rPr lang="en-US" dirty="0"/>
              <a:t>Born, grow up, live, work and age, and the systems put in place to deal with illness</a:t>
            </a:r>
          </a:p>
          <a:p>
            <a:pPr marL="457200" lvl="1" indent="0">
              <a:buNone/>
            </a:pPr>
            <a:endParaRPr lang="en-US" dirty="0"/>
          </a:p>
          <a:p>
            <a:r>
              <a:rPr lang="en-US" b="1" dirty="0"/>
              <a:t>These circumstances are in turn shaped by a wider set of forces</a:t>
            </a:r>
            <a:r>
              <a:rPr lang="en-US" dirty="0"/>
              <a:t>: </a:t>
            </a:r>
          </a:p>
          <a:p>
            <a:pPr lvl="1"/>
            <a:r>
              <a:rPr lang="en-US" dirty="0"/>
              <a:t>Economics, Social policies, and Politics</a:t>
            </a:r>
          </a:p>
          <a:p>
            <a:pPr lvl="1"/>
            <a:endParaRPr lang="en-US" dirty="0"/>
          </a:p>
          <a:p>
            <a:r>
              <a:rPr lang="en-US" b="1" dirty="0"/>
              <a:t>Social determinants are often a strong predictor of health disparities:</a:t>
            </a:r>
          </a:p>
          <a:p>
            <a:pPr lvl="1"/>
            <a:r>
              <a:rPr lang="en-US" dirty="0"/>
              <a:t>Race and ethnicity, gender, sexual identity, age, disability, socioeconomic status, and geographic location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00D0-2BAF-44B8-A714-869E1F832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94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50FA0-2B48-42F6-9ECD-98B0DBFE5144}" type="slidenum">
              <a:rPr lang="en-US" smtClean="0"/>
              <a:t>38</a:t>
            </a:fld>
            <a:endParaRPr lang="en-US" dirty="0"/>
          </a:p>
        </p:txBody>
      </p:sp>
    </p:spTree>
    <p:extLst>
      <p:ext uri="{BB962C8B-B14F-4D97-AF65-F5344CB8AC3E}">
        <p14:creationId xmlns:p14="http://schemas.microsoft.com/office/powerpoint/2010/main" val="280258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FBAE61-5AE4-4BF9-A6FE-490052B836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9BB23F6-EC40-4596-882B-4DE4DF271E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F0F469C-571F-41ED-92A1-73C3F9D6CB8B}"/>
              </a:ext>
            </a:extLst>
          </p:cNvPr>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a:extLst>
              <a:ext uri="{FF2B5EF4-FFF2-40B4-BE49-F238E27FC236}">
                <a16:creationId xmlns="" xmlns:a16="http://schemas.microsoft.com/office/drawing/2014/main" id="{61D85642-01BB-4D60-BDCF-051305E777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DE09E49A-BD6A-4C87-84E6-1D992312D9F6}"/>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0569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84F210-C34A-4C56-921B-90EADF7FF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1056173-3B16-4995-B968-4BD3DC707D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D0FDD86-0C71-41BC-96F1-4FD4A4A89CA4}"/>
              </a:ext>
            </a:extLst>
          </p:cNvPr>
          <p:cNvSpPr>
            <a:spLocks noGrp="1"/>
          </p:cNvSpPr>
          <p:nvPr>
            <p:ph type="dt" sz="half" idx="10"/>
          </p:nvPr>
        </p:nvSpPr>
        <p:spPr/>
        <p:txBody>
          <a:bodyPr/>
          <a:lstStyle/>
          <a:p>
            <a:fld id="{E9F9C37B-1D36-470B-8223-D6C91242EC14}" type="datetimeFigureOut">
              <a:rPr lang="en-US" smtClean="0"/>
              <a:t>12/2/2021</a:t>
            </a:fld>
            <a:endParaRPr lang="en-US" dirty="0"/>
          </a:p>
        </p:txBody>
      </p:sp>
      <p:sp>
        <p:nvSpPr>
          <p:cNvPr id="5" name="Footer Placeholder 4">
            <a:extLst>
              <a:ext uri="{FF2B5EF4-FFF2-40B4-BE49-F238E27FC236}">
                <a16:creationId xmlns="" xmlns:a16="http://schemas.microsoft.com/office/drawing/2014/main" id="{B4473E7E-09D6-4D55-AC84-DA593FCF9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DADC5D8-6303-42AF-9922-C01F212BB422}"/>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10676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4962487-44E6-4909-A95D-C6784D9DC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18A9754-92C1-4345-B57B-AEB94169A5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7571A2-8285-4238-A4F8-6C709C60034A}"/>
              </a:ext>
            </a:extLst>
          </p:cNvPr>
          <p:cNvSpPr>
            <a:spLocks noGrp="1"/>
          </p:cNvSpPr>
          <p:nvPr>
            <p:ph type="dt" sz="half" idx="10"/>
          </p:nvPr>
        </p:nvSpPr>
        <p:spPr/>
        <p:txBody>
          <a:bodyPr/>
          <a:lstStyle/>
          <a:p>
            <a:fld id="{67C6F52A-A82B-47A2-A83A-8C4C91F2D59F}" type="datetimeFigureOut">
              <a:rPr lang="en-US" smtClean="0"/>
              <a:t>12/2/2021</a:t>
            </a:fld>
            <a:endParaRPr lang="en-US" dirty="0"/>
          </a:p>
        </p:txBody>
      </p:sp>
      <p:sp>
        <p:nvSpPr>
          <p:cNvPr id="5" name="Footer Placeholder 4">
            <a:extLst>
              <a:ext uri="{FF2B5EF4-FFF2-40B4-BE49-F238E27FC236}">
                <a16:creationId xmlns="" xmlns:a16="http://schemas.microsoft.com/office/drawing/2014/main" id="{68E3EFA9-882C-4C94-9F65-08621C3B86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0BE6F20-4D2F-4976-8481-8F56A94B0902}"/>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5740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08D65-BAAD-D14E-9459-F6795064EC32}"/>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BA32D250-058A-0B4D-B598-73C4D88299B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 xmlns:a16="http://schemas.microsoft.com/office/drawing/2014/main" id="{63987CF3-FB11-AF41-99AA-8B1AB76F13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C2BE5F2-C547-C34C-AB6B-E41D9C9C0FF0}"/>
              </a:ext>
            </a:extLst>
          </p:cNvPr>
          <p:cNvSpPr>
            <a:spLocks noGrp="1"/>
          </p:cNvSpPr>
          <p:nvPr>
            <p:ph type="sldNum" sz="quarter" idx="12"/>
          </p:nvPr>
        </p:nvSpPr>
        <p:spPr/>
        <p:txBody>
          <a:bodyPr/>
          <a:lstStyle/>
          <a:p>
            <a:fld id="{ECDD6015-52F3-134B-934A-9506686A2706}" type="slidenum">
              <a:rPr lang="en-US" smtClean="0"/>
              <a:t>‹#›</a:t>
            </a:fld>
            <a:endParaRPr lang="en-US" dirty="0"/>
          </a:p>
        </p:txBody>
      </p:sp>
      <p:pic>
        <p:nvPicPr>
          <p:cNvPr id="8" name="Picture 7">
            <a:extLst>
              <a:ext uri="{FF2B5EF4-FFF2-40B4-BE49-F238E27FC236}">
                <a16:creationId xmlns="" xmlns:a16="http://schemas.microsoft.com/office/drawing/2014/main" id="{79592D92-991E-864F-9D36-6A5D9731FA7B}"/>
              </a:ext>
            </a:extLst>
          </p:cNvPr>
          <p:cNvPicPr>
            <a:picLocks noChangeAspect="1"/>
          </p:cNvPicPr>
          <p:nvPr userDrawn="1"/>
        </p:nvPicPr>
        <p:blipFill>
          <a:blip r:embed="rId3"/>
          <a:srcRect t="9078" b="9078"/>
          <a:stretch/>
        </p:blipFill>
        <p:spPr>
          <a:xfrm>
            <a:off x="131544" y="5735637"/>
            <a:ext cx="2960591" cy="1006043"/>
          </a:xfrm>
          <a:prstGeom prst="rect">
            <a:avLst/>
          </a:prstGeom>
        </p:spPr>
      </p:pic>
    </p:spTree>
    <p:extLst>
      <p:ext uri="{BB962C8B-B14F-4D97-AF65-F5344CB8AC3E}">
        <p14:creationId xmlns:p14="http://schemas.microsoft.com/office/powerpoint/2010/main" val="151065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583907-0F32-F444-BEAA-625A84119EF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C130890-25D6-8F47-A8C6-ABE325DF5F81}"/>
              </a:ext>
            </a:extLst>
          </p:cNvPr>
          <p:cNvSpPr>
            <a:spLocks noGrp="1"/>
          </p:cNvSpPr>
          <p:nvPr>
            <p:ph idx="1"/>
          </p:nvPr>
        </p:nvSpPr>
        <p:spPr>
          <a:xfrm>
            <a:off x="838200" y="1825625"/>
            <a:ext cx="10515600" cy="42073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 xmlns:a16="http://schemas.microsoft.com/office/drawing/2014/main" id="{3AEF233E-2A12-7143-88C1-6FB1D79D90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43373681-E897-9C46-AC5F-BFC689AC3969}"/>
              </a:ext>
            </a:extLst>
          </p:cNvPr>
          <p:cNvSpPr>
            <a:spLocks noGrp="1"/>
          </p:cNvSpPr>
          <p:nvPr>
            <p:ph type="sldNum" sz="quarter" idx="12"/>
          </p:nvPr>
        </p:nvSpPr>
        <p:spPr/>
        <p:txBody>
          <a:bodyPr/>
          <a:lstStyle/>
          <a:p>
            <a:fld id="{ECDD6015-52F3-134B-934A-9506686A2706}" type="slidenum">
              <a:rPr lang="en-US" smtClean="0"/>
              <a:t>‹#›</a:t>
            </a:fld>
            <a:endParaRPr lang="en-US" dirty="0"/>
          </a:p>
        </p:txBody>
      </p:sp>
      <p:pic>
        <p:nvPicPr>
          <p:cNvPr id="8" name="Picture 7">
            <a:extLst>
              <a:ext uri="{FF2B5EF4-FFF2-40B4-BE49-F238E27FC236}">
                <a16:creationId xmlns="" xmlns:a16="http://schemas.microsoft.com/office/drawing/2014/main" id="{F91C2D61-16C6-1C4F-B3CE-F907B38643F7}"/>
              </a:ext>
            </a:extLst>
          </p:cNvPr>
          <p:cNvPicPr>
            <a:picLocks noChangeAspect="1"/>
          </p:cNvPicPr>
          <p:nvPr userDrawn="1"/>
        </p:nvPicPr>
        <p:blipFill>
          <a:blip r:embed="rId3"/>
          <a:srcRect t="9078" b="9078"/>
          <a:stretch/>
        </p:blipFill>
        <p:spPr>
          <a:xfrm>
            <a:off x="97041" y="6033022"/>
            <a:ext cx="2085442" cy="708657"/>
          </a:xfrm>
          <a:prstGeom prst="rect">
            <a:avLst/>
          </a:prstGeom>
        </p:spPr>
      </p:pic>
    </p:spTree>
    <p:extLst>
      <p:ext uri="{BB962C8B-B14F-4D97-AF65-F5344CB8AC3E}">
        <p14:creationId xmlns:p14="http://schemas.microsoft.com/office/powerpoint/2010/main" val="1913034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319282-55A6-4B86-819D-747E4C6CB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3D3953C-92DA-4D7F-926D-5B76D34428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B5ED831-7C08-4879-B4AC-B691CBBC97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CC60BF3-C3F0-4259-B7D7-0C423685A980}"/>
              </a:ext>
            </a:extLst>
          </p:cNvPr>
          <p:cNvSpPr>
            <a:spLocks noGrp="1"/>
          </p:cNvSpPr>
          <p:nvPr>
            <p:ph type="dt" sz="half" idx="10"/>
          </p:nvPr>
        </p:nvSpPr>
        <p:spPr/>
        <p:txBody>
          <a:bodyPr/>
          <a:lstStyle/>
          <a:p>
            <a:fld id="{27CE30DC-169E-4230-A96B-51B5386E6C0B}" type="datetimeFigureOut">
              <a:rPr lang="en-US" smtClean="0"/>
              <a:t>12/2/2021</a:t>
            </a:fld>
            <a:endParaRPr lang="en-US" dirty="0"/>
          </a:p>
        </p:txBody>
      </p:sp>
      <p:sp>
        <p:nvSpPr>
          <p:cNvPr id="6" name="Footer Placeholder 5">
            <a:extLst>
              <a:ext uri="{FF2B5EF4-FFF2-40B4-BE49-F238E27FC236}">
                <a16:creationId xmlns="" xmlns:a16="http://schemas.microsoft.com/office/drawing/2014/main" id="{9D7122D4-46B9-4BA2-A545-B8EAA14F12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921B0D3F-D828-4767-986E-BF08AE416143}"/>
              </a:ext>
            </a:extLst>
          </p:cNvPr>
          <p:cNvSpPr>
            <a:spLocks noGrp="1"/>
          </p:cNvSpPr>
          <p:nvPr>
            <p:ph type="sldNum" sz="quarter" idx="12"/>
          </p:nvPr>
        </p:nvSpPr>
        <p:spPr/>
        <p:txBody>
          <a:bodyPr/>
          <a:lstStyle/>
          <a:p>
            <a:fld id="{2436E2F1-53CA-47C6-A609-5FE32A2F81A2}" type="slidenum">
              <a:rPr lang="en-US" smtClean="0"/>
              <a:t>‹#›</a:t>
            </a:fld>
            <a:endParaRPr lang="en-US" dirty="0"/>
          </a:p>
        </p:txBody>
      </p:sp>
    </p:spTree>
    <p:extLst>
      <p:ext uri="{BB962C8B-B14F-4D97-AF65-F5344CB8AC3E}">
        <p14:creationId xmlns:p14="http://schemas.microsoft.com/office/powerpoint/2010/main" val="287924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A4CBA6-F98C-4C58-8C77-6BDE02D693A1}"/>
              </a:ext>
            </a:extLst>
          </p:cNvPr>
          <p:cNvSpPr>
            <a:spLocks noGrp="1"/>
          </p:cNvSpPr>
          <p:nvPr>
            <p:ph type="dt" sz="half" idx="10"/>
          </p:nvPr>
        </p:nvSpPr>
        <p:spPr/>
        <p:txBody>
          <a:bodyPr/>
          <a:lstStyle/>
          <a:p>
            <a:fld id="{27CE30DC-169E-4230-A96B-51B5386E6C0B}" type="datetimeFigureOut">
              <a:rPr lang="en-US" smtClean="0"/>
              <a:t>12/2/2021</a:t>
            </a:fld>
            <a:endParaRPr lang="en-US" dirty="0"/>
          </a:p>
        </p:txBody>
      </p:sp>
      <p:sp>
        <p:nvSpPr>
          <p:cNvPr id="3" name="Footer Placeholder 2">
            <a:extLst>
              <a:ext uri="{FF2B5EF4-FFF2-40B4-BE49-F238E27FC236}">
                <a16:creationId xmlns="" xmlns:a16="http://schemas.microsoft.com/office/drawing/2014/main" id="{2D554326-E24B-4FF5-891F-DFDDF9010A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27F0C289-E441-4904-83C8-0B868015DD82}"/>
              </a:ext>
            </a:extLst>
          </p:cNvPr>
          <p:cNvSpPr>
            <a:spLocks noGrp="1"/>
          </p:cNvSpPr>
          <p:nvPr>
            <p:ph type="sldNum" sz="quarter" idx="12"/>
          </p:nvPr>
        </p:nvSpPr>
        <p:spPr/>
        <p:txBody>
          <a:bodyPr/>
          <a:lstStyle/>
          <a:p>
            <a:fld id="{2436E2F1-53CA-47C6-A609-5FE32A2F81A2}" type="slidenum">
              <a:rPr lang="en-US" smtClean="0"/>
              <a:t>‹#›</a:t>
            </a:fld>
            <a:endParaRPr lang="en-US" dirty="0"/>
          </a:p>
        </p:txBody>
      </p:sp>
    </p:spTree>
    <p:extLst>
      <p:ext uri="{BB962C8B-B14F-4D97-AF65-F5344CB8AC3E}">
        <p14:creationId xmlns:p14="http://schemas.microsoft.com/office/powerpoint/2010/main" val="209159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4FB89F-27C4-4542-8A96-11D98405D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836DED-A53C-46E9-A67C-676D0B9E4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4019B975-44A9-4B54-B214-41956B01E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217791-4FF3-4E91-83AA-1CBD8D3CA5F0}"/>
              </a:ext>
            </a:extLst>
          </p:cNvPr>
          <p:cNvSpPr>
            <a:spLocks noGrp="1"/>
          </p:cNvSpPr>
          <p:nvPr>
            <p:ph type="dt" sz="half" idx="10"/>
          </p:nvPr>
        </p:nvSpPr>
        <p:spPr/>
        <p:txBody>
          <a:bodyPr/>
          <a:lstStyle/>
          <a:p>
            <a:fld id="{27CE30DC-169E-4230-A96B-51B5386E6C0B}" type="datetimeFigureOut">
              <a:rPr lang="en-US" smtClean="0"/>
              <a:t>12/2/2021</a:t>
            </a:fld>
            <a:endParaRPr lang="en-US" dirty="0"/>
          </a:p>
        </p:txBody>
      </p:sp>
      <p:sp>
        <p:nvSpPr>
          <p:cNvPr id="6" name="Footer Placeholder 5">
            <a:extLst>
              <a:ext uri="{FF2B5EF4-FFF2-40B4-BE49-F238E27FC236}">
                <a16:creationId xmlns="" xmlns:a16="http://schemas.microsoft.com/office/drawing/2014/main" id="{879DF2F8-6056-447F-BA5B-5F2C5187F6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6755A43F-6C93-44EF-9445-103681A6FD4B}"/>
              </a:ext>
            </a:extLst>
          </p:cNvPr>
          <p:cNvSpPr>
            <a:spLocks noGrp="1"/>
          </p:cNvSpPr>
          <p:nvPr>
            <p:ph type="sldNum" sz="quarter" idx="12"/>
          </p:nvPr>
        </p:nvSpPr>
        <p:spPr/>
        <p:txBody>
          <a:bodyPr/>
          <a:lstStyle/>
          <a:p>
            <a:fld id="{2436E2F1-53CA-47C6-A609-5FE32A2F81A2}" type="slidenum">
              <a:rPr lang="en-US" smtClean="0"/>
              <a:t>‹#›</a:t>
            </a:fld>
            <a:endParaRPr lang="en-US" dirty="0"/>
          </a:p>
        </p:txBody>
      </p:sp>
    </p:spTree>
    <p:extLst>
      <p:ext uri="{BB962C8B-B14F-4D97-AF65-F5344CB8AC3E}">
        <p14:creationId xmlns:p14="http://schemas.microsoft.com/office/powerpoint/2010/main" val="26029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5583C5-379C-48B5-833D-3169997909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B526BAA-BF24-46EA-888A-CCBDAEA562E0}"/>
              </a:ext>
            </a:extLst>
          </p:cNvPr>
          <p:cNvSpPr>
            <a:spLocks noGrp="1"/>
          </p:cNvSpPr>
          <p:nvPr>
            <p:ph type="dt" sz="half" idx="10"/>
          </p:nvPr>
        </p:nvSpPr>
        <p:spPr/>
        <p:txBody>
          <a:bodyPr/>
          <a:lstStyle/>
          <a:p>
            <a:fld id="{27CE30DC-169E-4230-A96B-51B5386E6C0B}" type="datetimeFigureOut">
              <a:rPr lang="en-US" smtClean="0"/>
              <a:t>12/2/2021</a:t>
            </a:fld>
            <a:endParaRPr lang="en-US" dirty="0"/>
          </a:p>
        </p:txBody>
      </p:sp>
      <p:sp>
        <p:nvSpPr>
          <p:cNvPr id="4" name="Footer Placeholder 3">
            <a:extLst>
              <a:ext uri="{FF2B5EF4-FFF2-40B4-BE49-F238E27FC236}">
                <a16:creationId xmlns="" xmlns:a16="http://schemas.microsoft.com/office/drawing/2014/main" id="{5FD03F31-AB84-40AF-8F38-CC51BFE1D4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ACB7049A-4773-4154-BAF4-F0DC243F33FE}"/>
              </a:ext>
            </a:extLst>
          </p:cNvPr>
          <p:cNvSpPr>
            <a:spLocks noGrp="1"/>
          </p:cNvSpPr>
          <p:nvPr>
            <p:ph type="sldNum" sz="quarter" idx="12"/>
          </p:nvPr>
        </p:nvSpPr>
        <p:spPr/>
        <p:txBody>
          <a:bodyPr/>
          <a:lstStyle/>
          <a:p>
            <a:fld id="{2436E2F1-53CA-47C6-A609-5FE32A2F81A2}" type="slidenum">
              <a:rPr lang="en-US" smtClean="0"/>
              <a:t>‹#›</a:t>
            </a:fld>
            <a:endParaRPr lang="en-US" dirty="0"/>
          </a:p>
        </p:txBody>
      </p:sp>
    </p:spTree>
    <p:extLst>
      <p:ext uri="{BB962C8B-B14F-4D97-AF65-F5344CB8AC3E}">
        <p14:creationId xmlns:p14="http://schemas.microsoft.com/office/powerpoint/2010/main" val="2539651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F44B96-DC8B-4990-A243-ACDAE512E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F0F6C32-42B6-4E2B-AA56-6A5D5478E3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9A4B4E4-1AFF-48C9-87BB-1E925C661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F28D2AB-049F-4E06-A8EB-7B979A2ADAE1}"/>
              </a:ext>
            </a:extLst>
          </p:cNvPr>
          <p:cNvSpPr>
            <a:spLocks noGrp="1"/>
          </p:cNvSpPr>
          <p:nvPr>
            <p:ph type="dt" sz="half" idx="10"/>
          </p:nvPr>
        </p:nvSpPr>
        <p:spPr/>
        <p:txBody>
          <a:bodyPr/>
          <a:lstStyle/>
          <a:p>
            <a:fld id="{27CE30DC-169E-4230-A96B-51B5386E6C0B}" type="datetimeFigureOut">
              <a:rPr lang="en-US" smtClean="0"/>
              <a:t>12/2/2021</a:t>
            </a:fld>
            <a:endParaRPr lang="en-US" dirty="0"/>
          </a:p>
        </p:txBody>
      </p:sp>
      <p:sp>
        <p:nvSpPr>
          <p:cNvPr id="6" name="Footer Placeholder 5">
            <a:extLst>
              <a:ext uri="{FF2B5EF4-FFF2-40B4-BE49-F238E27FC236}">
                <a16:creationId xmlns="" xmlns:a16="http://schemas.microsoft.com/office/drawing/2014/main" id="{D7EF0B98-22D0-465D-ACBF-0A675BE144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E8115C61-E1A3-4A92-BD6F-942F58B41559}"/>
              </a:ext>
            </a:extLst>
          </p:cNvPr>
          <p:cNvSpPr>
            <a:spLocks noGrp="1"/>
          </p:cNvSpPr>
          <p:nvPr>
            <p:ph type="sldNum" sz="quarter" idx="12"/>
          </p:nvPr>
        </p:nvSpPr>
        <p:spPr/>
        <p:txBody>
          <a:bodyPr/>
          <a:lstStyle/>
          <a:p>
            <a:fld id="{2436E2F1-53CA-47C6-A609-5FE32A2F81A2}" type="slidenum">
              <a:rPr lang="en-US" smtClean="0"/>
              <a:t>‹#›</a:t>
            </a:fld>
            <a:endParaRPr lang="en-US" dirty="0"/>
          </a:p>
        </p:txBody>
      </p:sp>
    </p:spTree>
    <p:extLst>
      <p:ext uri="{BB962C8B-B14F-4D97-AF65-F5344CB8AC3E}">
        <p14:creationId xmlns:p14="http://schemas.microsoft.com/office/powerpoint/2010/main" val="299991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D9FEB7-1CDA-48D5-A1C0-EF1FBE2DF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C403C7D-DD24-45FF-B7DC-EB8F204E65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6C8A005-9B58-462A-9958-597E5EF4976D}"/>
              </a:ext>
            </a:extLst>
          </p:cNvPr>
          <p:cNvSpPr>
            <a:spLocks noGrp="1"/>
          </p:cNvSpPr>
          <p:nvPr>
            <p:ph type="dt" sz="half" idx="10"/>
          </p:nvPr>
        </p:nvSpPr>
        <p:spPr/>
        <p:txBody>
          <a:bodyPr/>
          <a:lstStyle/>
          <a:p>
            <a:fld id="{F070A7B3-6521-4DCA-87E5-044747A908C1}" type="datetimeFigureOut">
              <a:rPr lang="en-US" smtClean="0"/>
              <a:t>12/2/2021</a:t>
            </a:fld>
            <a:endParaRPr lang="en-US" dirty="0"/>
          </a:p>
        </p:txBody>
      </p:sp>
      <p:sp>
        <p:nvSpPr>
          <p:cNvPr id="5" name="Footer Placeholder 4">
            <a:extLst>
              <a:ext uri="{FF2B5EF4-FFF2-40B4-BE49-F238E27FC236}">
                <a16:creationId xmlns="" xmlns:a16="http://schemas.microsoft.com/office/drawing/2014/main" id="{7F9CDDD2-143D-43C4-8FF0-07E2DF0813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0286EA2-CE74-48B9-9879-D75AFB3F5175}"/>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4084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57ADD9-4351-44F7-8DEF-AA73628245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B1FB340-3A2D-48D7-8666-D5503544D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13BA7E-1F28-408B-98F3-9DE0E95D237A}"/>
              </a:ext>
            </a:extLst>
          </p:cNvPr>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a:extLst>
              <a:ext uri="{FF2B5EF4-FFF2-40B4-BE49-F238E27FC236}">
                <a16:creationId xmlns="" xmlns:a16="http://schemas.microsoft.com/office/drawing/2014/main" id="{1F474D1F-5EE3-4C51-8219-F501399A84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1A828E58-77C7-454D-B87D-6307E02C566C}"/>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9043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451607-9271-46B0-9067-65337207D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CC08CD5-7250-48D8-8C8E-BB55F5FAD9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A503B6D-0FD1-4D09-94C1-97E63A333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46E15DF-8CBD-44F8-8F48-527776BCD959}"/>
              </a:ext>
            </a:extLst>
          </p:cNvPr>
          <p:cNvSpPr>
            <a:spLocks noGrp="1"/>
          </p:cNvSpPr>
          <p:nvPr>
            <p:ph type="dt" sz="half" idx="10"/>
          </p:nvPr>
        </p:nvSpPr>
        <p:spPr/>
        <p:txBody>
          <a:bodyPr/>
          <a:lstStyle/>
          <a:p>
            <a:fld id="{AB134690-1557-4C89-A502-4959FE7FAD70}" type="datetimeFigureOut">
              <a:rPr lang="en-US" smtClean="0"/>
              <a:t>12/2/2021</a:t>
            </a:fld>
            <a:endParaRPr lang="en-US" dirty="0"/>
          </a:p>
        </p:txBody>
      </p:sp>
      <p:sp>
        <p:nvSpPr>
          <p:cNvPr id="6" name="Footer Placeholder 5">
            <a:extLst>
              <a:ext uri="{FF2B5EF4-FFF2-40B4-BE49-F238E27FC236}">
                <a16:creationId xmlns="" xmlns:a16="http://schemas.microsoft.com/office/drawing/2014/main" id="{6DC24DC2-2A5A-42ED-B2ED-80EB8C1D0C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06817EE-D433-47E8-A8A9-8772B2A6BC01}"/>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1882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FE428F-9DF1-4DE3-BC66-EA1F7C9675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8FF8A9A-C27F-4566-9279-96C2A44F1A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52516F-CEC0-4BB5-9996-62F63BDA56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1177EFC-0522-40B1-90A8-6AF5D07BB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AC1A606-5931-42E0-88C2-77DBFC840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197273F-1FE0-4037-840E-95B423F99D43}"/>
              </a:ext>
            </a:extLst>
          </p:cNvPr>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8" name="Footer Placeholder 7">
            <a:extLst>
              <a:ext uri="{FF2B5EF4-FFF2-40B4-BE49-F238E27FC236}">
                <a16:creationId xmlns="" xmlns:a16="http://schemas.microsoft.com/office/drawing/2014/main" id="{70A4CF07-0D1B-4462-B376-8591AFE926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B35B7B3B-0BFE-4090-85E4-53CAD73C445E}"/>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104744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5CE04-477C-47B8-A5CF-656E3F2F33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9091A9-FFDF-47E9-AA30-5E216C9CCF4B}"/>
              </a:ext>
            </a:extLst>
          </p:cNvPr>
          <p:cNvSpPr>
            <a:spLocks noGrp="1"/>
          </p:cNvSpPr>
          <p:nvPr>
            <p:ph type="dt" sz="half" idx="10"/>
          </p:nvPr>
        </p:nvSpPr>
        <p:spPr/>
        <p:txBody>
          <a:bodyPr/>
          <a:lstStyle/>
          <a:p>
            <a:fld id="{E1037C31-9E7A-4F99-8774-A0E530DE1A42}" type="datetimeFigureOut">
              <a:rPr lang="en-US" smtClean="0"/>
              <a:t>12/2/2021</a:t>
            </a:fld>
            <a:endParaRPr lang="en-US" dirty="0"/>
          </a:p>
        </p:txBody>
      </p:sp>
      <p:sp>
        <p:nvSpPr>
          <p:cNvPr id="4" name="Footer Placeholder 3">
            <a:extLst>
              <a:ext uri="{FF2B5EF4-FFF2-40B4-BE49-F238E27FC236}">
                <a16:creationId xmlns="" xmlns:a16="http://schemas.microsoft.com/office/drawing/2014/main" id="{F7BC57DC-0D78-4D4D-9222-CD1C398768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137B6EEF-E04B-420E-9312-845AFD96DD4D}"/>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2309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5BB0D0A-73E4-41E5-ADA2-C9C6FFBC479A}"/>
              </a:ext>
            </a:extLst>
          </p:cNvPr>
          <p:cNvSpPr>
            <a:spLocks noGrp="1"/>
          </p:cNvSpPr>
          <p:nvPr>
            <p:ph type="dt" sz="half" idx="10"/>
          </p:nvPr>
        </p:nvSpPr>
        <p:spPr/>
        <p:txBody>
          <a:bodyPr/>
          <a:lstStyle/>
          <a:p>
            <a:fld id="{C278504F-A551-4DE0-9316-4DCD1D8CC752}" type="datetimeFigureOut">
              <a:rPr lang="en-US" smtClean="0"/>
              <a:t>12/2/2021</a:t>
            </a:fld>
            <a:endParaRPr lang="en-US" dirty="0"/>
          </a:p>
        </p:txBody>
      </p:sp>
      <p:sp>
        <p:nvSpPr>
          <p:cNvPr id="3" name="Footer Placeholder 2">
            <a:extLst>
              <a:ext uri="{FF2B5EF4-FFF2-40B4-BE49-F238E27FC236}">
                <a16:creationId xmlns="" xmlns:a16="http://schemas.microsoft.com/office/drawing/2014/main" id="{8F97981A-DFF1-4E62-844B-626ADD5D22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EB68ED3A-C518-41DC-8E38-34E0A81CAC6B}"/>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2566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C77544-1F96-4803-AB28-3E8733868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6BDD366-690C-4F68-8064-BAF3B1BDA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8B6E322-36C1-4D0E-A04A-A8E0D8820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68371FB-830B-475D-ABBC-D1FCD2CAE45A}"/>
              </a:ext>
            </a:extLst>
          </p:cNvPr>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6" name="Footer Placeholder 5">
            <a:extLst>
              <a:ext uri="{FF2B5EF4-FFF2-40B4-BE49-F238E27FC236}">
                <a16:creationId xmlns="" xmlns:a16="http://schemas.microsoft.com/office/drawing/2014/main" id="{2D33EC72-8253-423F-A023-F71018C42A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9FD098F0-F392-4044-A61B-F0C223FB571C}"/>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80287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B32917-69AB-493D-AB80-3005E186F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813416F-81FA-4849-AF82-03E4D0D38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3668FDED-8A87-41E4-B0EE-0658D5E4B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EA6667E-83DC-4D58-98E0-AE628CB311AA}"/>
              </a:ext>
            </a:extLst>
          </p:cNvPr>
          <p:cNvSpPr>
            <a:spLocks noGrp="1"/>
          </p:cNvSpPr>
          <p:nvPr>
            <p:ph type="dt" sz="half" idx="10"/>
          </p:nvPr>
        </p:nvSpPr>
        <p:spPr/>
        <p:txBody>
          <a:bodyPr/>
          <a:lstStyle/>
          <a:p>
            <a:fld id="{1160EA64-D806-43AC-9DF2-F8C432F32B4C}" type="datetimeFigureOut">
              <a:rPr lang="en-US" smtClean="0"/>
              <a:pPr/>
              <a:t>12/2/2021</a:t>
            </a:fld>
            <a:endParaRPr lang="en-US" dirty="0"/>
          </a:p>
        </p:txBody>
      </p:sp>
      <p:sp>
        <p:nvSpPr>
          <p:cNvPr id="6" name="Footer Placeholder 5">
            <a:extLst>
              <a:ext uri="{FF2B5EF4-FFF2-40B4-BE49-F238E27FC236}">
                <a16:creationId xmlns="" xmlns:a16="http://schemas.microsoft.com/office/drawing/2014/main" id="{450E9D9E-BAE8-4D72-A934-7139DEFF98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3900B989-C404-466C-A281-CC0A7FE0B9D8}"/>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1169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0E555B1-E8A2-4C60-8D66-EF640251C9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309EA5C-CE76-4E72-95DD-8FE9CB6AA6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11DDF1-F2CC-408A-A428-B0E91CD207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12/2/2021</a:t>
            </a:fld>
            <a:endParaRPr lang="en-US" dirty="0"/>
          </a:p>
        </p:txBody>
      </p:sp>
      <p:sp>
        <p:nvSpPr>
          <p:cNvPr id="5" name="Footer Placeholder 4">
            <a:extLst>
              <a:ext uri="{FF2B5EF4-FFF2-40B4-BE49-F238E27FC236}">
                <a16:creationId xmlns="" xmlns:a16="http://schemas.microsoft.com/office/drawing/2014/main" id="{E5979256-FC68-4152-BD95-50884CBE9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0BCFC482-F3BD-47F6-A864-2B86E79FBC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121800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AB813C-536F-194E-96F4-C36D3D90F1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C3650BC-449A-264B-B4D9-69F0F08FF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1E0FDE-26C8-E34B-915B-472E958A3D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C63A8-8F42-074F-B5DC-834822C922EB}" type="datetimeFigureOut">
              <a:rPr lang="en-US" smtClean="0"/>
              <a:t>12/2/2021</a:t>
            </a:fld>
            <a:endParaRPr lang="en-US" dirty="0"/>
          </a:p>
        </p:txBody>
      </p:sp>
      <p:sp>
        <p:nvSpPr>
          <p:cNvPr id="5" name="Footer Placeholder 4">
            <a:extLst>
              <a:ext uri="{FF2B5EF4-FFF2-40B4-BE49-F238E27FC236}">
                <a16:creationId xmlns="" xmlns:a16="http://schemas.microsoft.com/office/drawing/2014/main" id="{CF8A0C2E-D132-4E46-BA86-DDE73847F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B3071CDC-B307-0746-A6EC-9A1E1F3D3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D6015-52F3-134B-934A-9506686A2706}" type="slidenum">
              <a:rPr lang="en-US" smtClean="0"/>
              <a:t>‹#›</a:t>
            </a:fld>
            <a:endParaRPr lang="en-US" dirty="0"/>
          </a:p>
        </p:txBody>
      </p:sp>
    </p:spTree>
    <p:extLst>
      <p:ext uri="{BB962C8B-B14F-4D97-AF65-F5344CB8AC3E}">
        <p14:creationId xmlns:p14="http://schemas.microsoft.com/office/powerpoint/2010/main" val="13809246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medium.com/nurses-you-should-know/sheldon-d-fields-5d0d219e31e6" TargetMode="External"/><Relationship Id="rId2" Type="http://schemas.openxmlformats.org/officeDocument/2006/relationships/hyperlink" Target="https://medium.com/nurses-you-should-know" TargetMode="External"/><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hyperlink" Target="https://health.gov/healthypeople" TargetMode="External"/><Relationship Id="rId7" Type="http://schemas.openxmlformats.org/officeDocument/2006/relationships/hyperlink" Target="http://www.nationalacademies.org/hmd/Reports/2002/Unequal-Treatment-Confronting-Racial-and-Ethnic-Disparities-in-Health-Care.aspx" TargetMode="External"/><Relationship Id="rId2" Type="http://schemas.openxmlformats.org/officeDocument/2006/relationships/hyperlink" Target="https://nursingclio.org/2021/02/04/moving-beyond-florence-why-we-need-to-decolonize-nursing-history/" TargetMode="External"/><Relationship Id="rId1" Type="http://schemas.openxmlformats.org/officeDocument/2006/relationships/slideLayout" Target="../slideLayouts/slideLayout2.xml"/><Relationship Id="rId6" Type="http://schemas.openxmlformats.org/officeDocument/2006/relationships/hyperlink" Target="https://nam.edu/publications/the-future-of-nursing-2020-2030/" TargetMode="External"/><Relationship Id="rId5" Type="http://schemas.openxmlformats.org/officeDocument/2006/relationships/hyperlink" Target="https://www.nimhd.nih.gov/" TargetMode="External"/><Relationship Id="rId4" Type="http://schemas.openxmlformats.org/officeDocument/2006/relationships/hyperlink" Target="https://nam.edu/programs/culture-of-health/culture-of-health-tools-and-resourc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trtworld.com/video/social-videos/institutional-racism-in-us-explained-through-a-michael-jackson-song/5ace29d41b01722a81cbf1e7" TargetMode="Externa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in/sheldon-d-fields-phd-rn-crnp-fnp-bc-aacrn-fnap-faanp-faan-a5255476/" TargetMode="External"/><Relationship Id="rId2" Type="http://schemas.openxmlformats.org/officeDocument/2006/relationships/hyperlink" Target="mailto:sdf5275@psu.edu" TargetMode="Externa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2.jpg"/><Relationship Id="rId4" Type="http://schemas.openxmlformats.org/officeDocument/2006/relationships/hyperlink" Target="https://en.wikipedia.org/wiki/Sheldon_D._Fiel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CD74A00-F286-4809-8589-0CF260DC7AA9}"/>
              </a:ext>
            </a:extLst>
          </p:cNvPr>
          <p:cNvSpPr>
            <a:spLocks noGrp="1"/>
          </p:cNvSpPr>
          <p:nvPr>
            <p:ph type="ctrTitle"/>
          </p:nvPr>
        </p:nvSpPr>
        <p:spPr>
          <a:xfrm>
            <a:off x="523982" y="1122363"/>
            <a:ext cx="11003622" cy="1651659"/>
          </a:xfrm>
        </p:spPr>
        <p:txBody>
          <a:bodyPr>
            <a:normAutofit fontScale="90000"/>
          </a:bodyPr>
          <a:lstStyle/>
          <a:p>
            <a:r>
              <a:rPr lang="en-US" sz="5300" b="1" dirty="0">
                <a:latin typeface="+mn-lt"/>
              </a:rPr>
              <a:t/>
            </a:r>
            <a:br>
              <a:rPr lang="en-US" sz="5300" b="1" dirty="0">
                <a:latin typeface="+mn-lt"/>
              </a:rPr>
            </a:br>
            <a:r>
              <a:rPr lang="en-US" sz="5300" b="1" dirty="0">
                <a:latin typeface="+mn-lt"/>
              </a:rPr>
              <a:t/>
            </a:r>
            <a:br>
              <a:rPr lang="en-US" sz="5300" b="1" dirty="0">
                <a:latin typeface="+mn-lt"/>
              </a:rPr>
            </a:br>
            <a:r>
              <a:rPr lang="en-US" sz="5300" b="1" dirty="0">
                <a:latin typeface="+mn-lt"/>
              </a:rPr>
              <a:t/>
            </a:r>
            <a:br>
              <a:rPr lang="en-US" sz="5300" b="1" dirty="0">
                <a:latin typeface="+mn-lt"/>
              </a:rPr>
            </a:br>
            <a:r>
              <a:rPr lang="en-US" sz="5300" b="1" dirty="0">
                <a:latin typeface="+mn-lt"/>
              </a:rPr>
              <a:t>Addressing and Dismantling Structural Racism in Nursing Education </a:t>
            </a:r>
            <a:r>
              <a:rPr lang="en-US" sz="6000" b="1" dirty="0">
                <a:latin typeface="+mn-lt"/>
              </a:rPr>
              <a:t/>
            </a:r>
            <a:br>
              <a:rPr lang="en-US" sz="6000" b="1" dirty="0">
                <a:latin typeface="+mn-lt"/>
              </a:rPr>
            </a:br>
            <a:r>
              <a:rPr lang="en-US" sz="6000" b="1" dirty="0">
                <a:latin typeface="+mn-lt"/>
              </a:rPr>
              <a:t> </a:t>
            </a:r>
            <a:endParaRPr lang="en-US" dirty="0"/>
          </a:p>
        </p:txBody>
      </p:sp>
      <p:sp>
        <p:nvSpPr>
          <p:cNvPr id="5" name="Subtitle 4">
            <a:extLst>
              <a:ext uri="{FF2B5EF4-FFF2-40B4-BE49-F238E27FC236}">
                <a16:creationId xmlns="" xmlns:a16="http://schemas.microsoft.com/office/drawing/2014/main" id="{E1356CE7-16C5-4FFD-908C-33BB0685B435}"/>
              </a:ext>
            </a:extLst>
          </p:cNvPr>
          <p:cNvSpPr>
            <a:spLocks noGrp="1"/>
          </p:cNvSpPr>
          <p:nvPr>
            <p:ph type="subTitle" idx="1"/>
          </p:nvPr>
        </p:nvSpPr>
        <p:spPr>
          <a:xfrm>
            <a:off x="657546" y="2280863"/>
            <a:ext cx="10870058" cy="4312421"/>
          </a:xfrm>
        </p:spPr>
        <p:txBody>
          <a:bodyPr>
            <a:normAutofit/>
          </a:bodyPr>
          <a:lstStyle/>
          <a:p>
            <a:r>
              <a:rPr lang="en-US" sz="2600" b="1" dirty="0">
                <a:solidFill>
                  <a:srgbClr val="0070C0"/>
                </a:solidFill>
              </a:rPr>
              <a:t>Sheldon D. Fields, PhD, RN, CRNP, FNP-BC,  AACRN, FAANP, FNAP, FAAN</a:t>
            </a:r>
            <a:endParaRPr lang="en-US" dirty="0"/>
          </a:p>
          <a:p>
            <a:r>
              <a:rPr lang="en-US" dirty="0"/>
              <a:t>Associate Dean for Equity and Inclusion –Penn State University</a:t>
            </a:r>
          </a:p>
          <a:p>
            <a:r>
              <a:rPr lang="en-US" dirty="0"/>
              <a:t>First Vice President-National Black Nurses Association, Inc</a:t>
            </a:r>
          </a:p>
          <a:p>
            <a:endParaRPr lang="en-US" b="1" dirty="0"/>
          </a:p>
          <a:p>
            <a:endParaRPr lang="en-US" b="1" i="0" dirty="0">
              <a:solidFill>
                <a:srgbClr val="201F1E"/>
              </a:solidFill>
              <a:effectLst/>
              <a:latin typeface="Segoe UI" panose="020B0502040204020203" pitchFamily="34" charset="0"/>
            </a:endParaRPr>
          </a:p>
          <a:p>
            <a:endParaRPr lang="en-US" b="1" dirty="0">
              <a:solidFill>
                <a:srgbClr val="201F1E"/>
              </a:solidFill>
              <a:latin typeface="Segoe UI" panose="020B0502040204020203" pitchFamily="34" charset="0"/>
            </a:endParaRPr>
          </a:p>
          <a:p>
            <a:endParaRPr lang="en-US" dirty="0"/>
          </a:p>
          <a:p>
            <a:endParaRPr lang="en-US" dirty="0"/>
          </a:p>
          <a:p>
            <a:r>
              <a:rPr lang="en-US" dirty="0"/>
              <a:t>December 4, 2021</a:t>
            </a:r>
          </a:p>
          <a:p>
            <a:endParaRPr lang="en-US" dirty="0"/>
          </a:p>
          <a:p>
            <a:endParaRPr lang="en-US" dirty="0"/>
          </a:p>
        </p:txBody>
      </p:sp>
      <p:pic>
        <p:nvPicPr>
          <p:cNvPr id="6" name="Picture 5" descr="Graphical user interface, text&#10;&#10;Description automatically generated">
            <a:extLst>
              <a:ext uri="{FF2B5EF4-FFF2-40B4-BE49-F238E27FC236}">
                <a16:creationId xmlns="" xmlns:a16="http://schemas.microsoft.com/office/drawing/2014/main" id="{2E3439AB-A8D8-4408-A362-5C7B38534655}"/>
              </a:ext>
            </a:extLst>
          </p:cNvPr>
          <p:cNvPicPr>
            <a:picLocks noChangeAspect="1"/>
          </p:cNvPicPr>
          <p:nvPr/>
        </p:nvPicPr>
        <p:blipFill rotWithShape="1">
          <a:blip r:embed="rId3"/>
          <a:srcRect t="282"/>
          <a:stretch/>
        </p:blipFill>
        <p:spPr>
          <a:xfrm>
            <a:off x="8537825" y="5044611"/>
            <a:ext cx="3661284" cy="1651659"/>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7" name="Picture 6" descr="Graphical user interface, text&#10;&#10;Description automatically generated">
            <a:extLst>
              <a:ext uri="{FF2B5EF4-FFF2-40B4-BE49-F238E27FC236}">
                <a16:creationId xmlns="" xmlns:a16="http://schemas.microsoft.com/office/drawing/2014/main" id="{5A3EBADA-F9CE-4D54-BFC0-E0A83D798143}"/>
              </a:ext>
            </a:extLst>
          </p:cNvPr>
          <p:cNvPicPr>
            <a:picLocks noChangeAspect="1"/>
          </p:cNvPicPr>
          <p:nvPr/>
        </p:nvPicPr>
        <p:blipFill rotWithShape="1">
          <a:blip r:embed="rId3"/>
          <a:srcRect t="282"/>
          <a:stretch/>
        </p:blipFill>
        <p:spPr>
          <a:xfrm>
            <a:off x="142126" y="5044611"/>
            <a:ext cx="3661284" cy="154867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8" name="Picture 7">
            <a:extLst>
              <a:ext uri="{FF2B5EF4-FFF2-40B4-BE49-F238E27FC236}">
                <a16:creationId xmlns="" xmlns:a16="http://schemas.microsoft.com/office/drawing/2014/main" id="{DBD4DC37-2869-462E-8381-71B8E23C4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803410" y="4083979"/>
            <a:ext cx="4148788" cy="1083922"/>
          </a:xfrm>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664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E7DAFD1-B775-4A0C-B233-CBE9B2E6DF18}"/>
              </a:ext>
            </a:extLst>
          </p:cNvPr>
          <p:cNvSpPr>
            <a:spLocks noGrp="1"/>
          </p:cNvSpPr>
          <p:nvPr>
            <p:ph type="title"/>
          </p:nvPr>
        </p:nvSpPr>
        <p:spPr>
          <a:xfrm>
            <a:off x="542925" y="262367"/>
            <a:ext cx="10515600" cy="753812"/>
          </a:xfrm>
        </p:spPr>
        <p:txBody>
          <a:bodyPr>
            <a:normAutofit fontScale="90000"/>
          </a:bodyPr>
          <a:lstStyle/>
          <a:p>
            <a:r>
              <a:rPr kumimoji="0" lang="en-US" sz="26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Data From 2013-2017 Found That Nursing in the United States Does Not Reflect the Country’s Racial and Gender Diversity</a:t>
            </a:r>
            <a:r>
              <a:rPr kumimoji="0" lang="en-US" sz="2600" b="1" i="0" u="none" strike="noStrike" kern="1200" cap="none" spc="0" normalizeH="0" baseline="30000" noProof="0" dirty="0">
                <a:ln>
                  <a:noFill/>
                </a:ln>
                <a:solidFill>
                  <a:srgbClr val="0070C0"/>
                </a:solidFill>
                <a:effectLst/>
                <a:uLnTx/>
                <a:uFillTx/>
                <a:latin typeface="Arial" panose="020B0604020202020204" pitchFamily="34" charset="0"/>
                <a:ea typeface="+mj-ea"/>
                <a:cs typeface="Arial" panose="020B0604020202020204" pitchFamily="34" charset="0"/>
              </a:rPr>
              <a:t>1</a:t>
            </a:r>
            <a:endParaRPr lang="en-US" dirty="0">
              <a:solidFill>
                <a:srgbClr val="0070C0"/>
              </a:solidFill>
            </a:endParaRPr>
          </a:p>
        </p:txBody>
      </p:sp>
      <p:pic>
        <p:nvPicPr>
          <p:cNvPr id="5" name="Graphic 4">
            <a:extLst>
              <a:ext uri="{FF2B5EF4-FFF2-40B4-BE49-F238E27FC236}">
                <a16:creationId xmlns="" xmlns:a16="http://schemas.microsoft.com/office/drawing/2014/main" id="{777868E3-557E-49CF-947E-6A912EC183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 b="51515"/>
          <a:stretch/>
        </p:blipFill>
        <p:spPr>
          <a:xfrm flipH="1">
            <a:off x="770807" y="1633598"/>
            <a:ext cx="4142197" cy="5301615"/>
          </a:xfrm>
          <a:prstGeom prst="rect">
            <a:avLst/>
          </a:prstGeom>
        </p:spPr>
      </p:pic>
      <p:sp>
        <p:nvSpPr>
          <p:cNvPr id="6" name="TextBox 5">
            <a:extLst>
              <a:ext uri="{FF2B5EF4-FFF2-40B4-BE49-F238E27FC236}">
                <a16:creationId xmlns="" xmlns:a16="http://schemas.microsoft.com/office/drawing/2014/main" id="{2922FF94-02D4-4319-BF24-27D7608A53B3}"/>
              </a:ext>
            </a:extLst>
          </p:cNvPr>
          <p:cNvSpPr txBox="1"/>
          <p:nvPr/>
        </p:nvSpPr>
        <p:spPr>
          <a:xfrm>
            <a:off x="6029325" y="1584959"/>
            <a:ext cx="19862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w Cen MT" panose="020B0602020104020603"/>
                <a:ea typeface="+mn-ea"/>
                <a:cs typeface="+mn-cs"/>
              </a:rPr>
              <a:t>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w Cen MT" panose="020B0602020104020603"/>
                <a:ea typeface="+mn-ea"/>
                <a:cs typeface="+mn-cs"/>
              </a:rPr>
              <a:t>FEMALE</a:t>
            </a:r>
            <a:r>
              <a:rPr kumimoji="0" lang="en-US" sz="4000" b="0" i="0" u="none" strike="noStrike" kern="1200" cap="none" spc="0" normalizeH="0" baseline="0" noProof="0" dirty="0">
                <a:ln>
                  <a:noFill/>
                </a:ln>
                <a:solidFill>
                  <a:srgbClr val="FF0000"/>
                </a:solidFill>
                <a:effectLst/>
                <a:uLnTx/>
                <a:uFillTx/>
                <a:latin typeface="Tw Cen MT" panose="020B0602020104020603"/>
                <a:ea typeface="+mn-ea"/>
                <a:cs typeface="+mn-cs"/>
              </a:rPr>
              <a:t> </a:t>
            </a:r>
          </a:p>
        </p:txBody>
      </p:sp>
      <p:sp>
        <p:nvSpPr>
          <p:cNvPr id="7" name="TextBox 6">
            <a:extLst>
              <a:ext uri="{FF2B5EF4-FFF2-40B4-BE49-F238E27FC236}">
                <a16:creationId xmlns="" xmlns:a16="http://schemas.microsoft.com/office/drawing/2014/main" id="{E7EED170-3A34-479F-B356-29BE30090B92}"/>
              </a:ext>
            </a:extLst>
          </p:cNvPr>
          <p:cNvSpPr txBox="1"/>
          <p:nvPr/>
        </p:nvSpPr>
        <p:spPr>
          <a:xfrm>
            <a:off x="8433779" y="1555624"/>
            <a:ext cx="17481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w Cen MT" panose="020B0602020104020603"/>
                <a:ea typeface="+mn-ea"/>
                <a:cs typeface="+mn-cs"/>
              </a:rPr>
              <a:t>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w Cen MT" panose="020B0602020104020603"/>
                <a:ea typeface="+mn-ea"/>
                <a:cs typeface="+mn-cs"/>
              </a:rPr>
              <a:t>WHITE </a:t>
            </a:r>
          </a:p>
        </p:txBody>
      </p:sp>
      <p:sp>
        <p:nvSpPr>
          <p:cNvPr id="2" name="TextBox 1"/>
          <p:cNvSpPr txBox="1"/>
          <p:nvPr/>
        </p:nvSpPr>
        <p:spPr>
          <a:xfrm>
            <a:off x="5719864" y="3443591"/>
            <a:ext cx="609924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w Cen MT" panose="020B0602020104020603"/>
                <a:ea typeface="+mn-ea"/>
                <a:cs typeface="+mn-cs"/>
              </a:rPr>
              <a:t>“The decade ahead will demand a stronger, more diversified nursing workforce that is prepared to provide care; promote health and well-being among nurses, individuals, and communities; and address the systemic inequities that have fueled wide and persistent health disparities” </a:t>
            </a:r>
            <a:r>
              <a:rPr kumimoji="0" lang="en-US" sz="1600" b="0" i="0" u="none" strike="noStrike" kern="1200" cap="none" spc="0" normalizeH="0" baseline="0" noProof="0" dirty="0">
                <a:ln>
                  <a:noFill/>
                </a:ln>
                <a:solidFill>
                  <a:srgbClr val="000000"/>
                </a:solidFill>
                <a:effectLst/>
                <a:uLnTx/>
                <a:uFillTx/>
                <a:latin typeface="Tw Cen MT" panose="020B0602020104020603"/>
                <a:ea typeface="+mn-ea"/>
                <a:cs typeface="+mn-cs"/>
              </a:rPr>
              <a:t>(NASEM, 2021)</a:t>
            </a:r>
          </a:p>
        </p:txBody>
      </p:sp>
    </p:spTree>
    <p:extLst>
      <p:ext uri="{BB962C8B-B14F-4D97-AF65-F5344CB8AC3E}">
        <p14:creationId xmlns:p14="http://schemas.microsoft.com/office/powerpoint/2010/main" val="179352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C07D41-1B5D-457D-8D1D-03335DAFE179}"/>
              </a:ext>
            </a:extLst>
          </p:cNvPr>
          <p:cNvSpPr>
            <a:spLocks noGrp="1"/>
          </p:cNvSpPr>
          <p:nvPr>
            <p:ph type="title"/>
          </p:nvPr>
        </p:nvSpPr>
        <p:spPr/>
        <p:txBody>
          <a:bodyPr/>
          <a:lstStyle/>
          <a:p>
            <a:pPr algn="ctr"/>
            <a:r>
              <a:rPr lang="en-US" sz="4400" b="1" dirty="0">
                <a:effectLst/>
                <a:latin typeface="Times New Roman" panose="02020603050405020304" pitchFamily="18" charset="0"/>
                <a:ea typeface="Times New Roman" panose="02020603050405020304" pitchFamily="18" charset="0"/>
              </a:rPr>
              <a:t>U.S Racial Population vs. </a:t>
            </a:r>
            <a:br>
              <a:rPr lang="en-US" sz="4400" b="1" dirty="0">
                <a:effectLst/>
                <a:latin typeface="Times New Roman" panose="02020603050405020304" pitchFamily="18" charset="0"/>
                <a:ea typeface="Times New Roman" panose="02020603050405020304" pitchFamily="18" charset="0"/>
              </a:rPr>
            </a:br>
            <a:r>
              <a:rPr lang="en-US" sz="4400" b="1" dirty="0">
                <a:effectLst/>
                <a:latin typeface="Times New Roman" panose="02020603050405020304" pitchFamily="18" charset="0"/>
                <a:ea typeface="Times New Roman" panose="02020603050405020304" pitchFamily="18" charset="0"/>
              </a:rPr>
              <a:t>Nursing Racial Distribution </a:t>
            </a:r>
            <a:endParaRPr lang="en-US" b="1" dirty="0"/>
          </a:p>
        </p:txBody>
      </p:sp>
      <p:graphicFrame>
        <p:nvGraphicFramePr>
          <p:cNvPr id="4" name="Content Placeholder 3">
            <a:extLst>
              <a:ext uri="{FF2B5EF4-FFF2-40B4-BE49-F238E27FC236}">
                <a16:creationId xmlns="" xmlns:a16="http://schemas.microsoft.com/office/drawing/2014/main" id="{EE21F5FA-F693-46A5-9F93-149D6784C7BB}"/>
              </a:ext>
            </a:extLst>
          </p:cNvPr>
          <p:cNvGraphicFramePr>
            <a:graphicFrameLocks noGrp="1"/>
          </p:cNvGraphicFramePr>
          <p:nvPr>
            <p:ph idx="1"/>
            <p:extLst>
              <p:ext uri="{D42A27DB-BD31-4B8C-83A1-F6EECF244321}">
                <p14:modId xmlns:p14="http://schemas.microsoft.com/office/powerpoint/2010/main" val="3924020641"/>
              </p:ext>
            </p:extLst>
          </p:nvPr>
        </p:nvGraphicFramePr>
        <p:xfrm>
          <a:off x="1777428" y="1962364"/>
          <a:ext cx="8024117" cy="4068567"/>
        </p:xfrm>
        <a:graphic>
          <a:graphicData uri="http://schemas.openxmlformats.org/drawingml/2006/table">
            <a:tbl>
              <a:tblPr>
                <a:tableStyleId>{5C22544A-7EE6-4342-B048-85BDC9FD1C3A}</a:tableStyleId>
              </a:tblPr>
              <a:tblGrid>
                <a:gridCol w="2867593">
                  <a:extLst>
                    <a:ext uri="{9D8B030D-6E8A-4147-A177-3AD203B41FA5}">
                      <a16:colId xmlns="" xmlns:a16="http://schemas.microsoft.com/office/drawing/2014/main" val="3680320204"/>
                    </a:ext>
                  </a:extLst>
                </a:gridCol>
                <a:gridCol w="2687565">
                  <a:extLst>
                    <a:ext uri="{9D8B030D-6E8A-4147-A177-3AD203B41FA5}">
                      <a16:colId xmlns="" xmlns:a16="http://schemas.microsoft.com/office/drawing/2014/main" val="952979092"/>
                    </a:ext>
                  </a:extLst>
                </a:gridCol>
                <a:gridCol w="2468959">
                  <a:extLst>
                    <a:ext uri="{9D8B030D-6E8A-4147-A177-3AD203B41FA5}">
                      <a16:colId xmlns="" xmlns:a16="http://schemas.microsoft.com/office/drawing/2014/main" val="3897125046"/>
                    </a:ext>
                  </a:extLst>
                </a:gridCol>
              </a:tblGrid>
              <a:tr h="1050824">
                <a:tc>
                  <a:txBody>
                    <a:bodyPr/>
                    <a:lstStyle/>
                    <a:p>
                      <a:pPr marL="0" marR="0" algn="ctr">
                        <a:lnSpc>
                          <a:spcPct val="107000"/>
                        </a:lnSpc>
                        <a:spcBef>
                          <a:spcPts val="0"/>
                        </a:spcBef>
                        <a:spcAft>
                          <a:spcPts val="0"/>
                        </a:spcAft>
                      </a:pPr>
                      <a:r>
                        <a:rPr lang="en-US" sz="1800" dirty="0">
                          <a:effectLst/>
                        </a:rPr>
                        <a:t>Racial Group</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U.S Population^ </a:t>
                      </a:r>
                    </a:p>
                    <a:p>
                      <a:pPr marL="0" marR="0" algn="ctr">
                        <a:lnSpc>
                          <a:spcPct val="107000"/>
                        </a:lnSpc>
                        <a:spcBef>
                          <a:spcPts val="0"/>
                        </a:spcBef>
                        <a:spcAft>
                          <a:spcPts val="0"/>
                        </a:spcAft>
                      </a:pPr>
                      <a:r>
                        <a:rPr lang="en-US" sz="1800" dirty="0">
                          <a:effectLst/>
                        </a:rPr>
                        <a:t>2010 / 2019</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Nursing Workforce Population*#</a:t>
                      </a:r>
                    </a:p>
                    <a:p>
                      <a:pPr marL="0" marR="0" algn="ctr">
                        <a:lnSpc>
                          <a:spcPct val="107000"/>
                        </a:lnSpc>
                        <a:spcBef>
                          <a:spcPts val="0"/>
                        </a:spcBef>
                        <a:spcAft>
                          <a:spcPts val="0"/>
                        </a:spcAft>
                      </a:pPr>
                      <a:r>
                        <a:rPr lang="en-US" sz="1800" dirty="0">
                          <a:effectLst/>
                        </a:rPr>
                        <a:t>2010/2019</a:t>
                      </a:r>
                      <a:endParaRPr lang="en-US" sz="1800" dirty="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2175964335"/>
                  </a:ext>
                </a:extLst>
              </a:tr>
              <a:tr h="455433">
                <a:tc>
                  <a:txBody>
                    <a:bodyPr/>
                    <a:lstStyle/>
                    <a:p>
                      <a:pPr marL="0" marR="0">
                        <a:lnSpc>
                          <a:spcPct val="107000"/>
                        </a:lnSpc>
                        <a:spcBef>
                          <a:spcPts val="0"/>
                        </a:spcBef>
                        <a:spcAft>
                          <a:spcPts val="0"/>
                        </a:spcAft>
                      </a:pPr>
                      <a:r>
                        <a:rPr lang="en-US" sz="1800" dirty="0">
                          <a:effectLst/>
                        </a:rPr>
                        <a:t>White</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b="1" dirty="0">
                          <a:solidFill>
                            <a:srgbClr val="FF0000"/>
                          </a:solidFill>
                          <a:effectLst/>
                        </a:rPr>
                        <a:t>72% / 60.1%</a:t>
                      </a:r>
                      <a:endParaRPr lang="en-US" sz="1800" b="1" dirty="0">
                        <a:solidFill>
                          <a:srgbClr val="FF0000"/>
                        </a:solidFill>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b="1" dirty="0">
                          <a:solidFill>
                            <a:srgbClr val="FF0000"/>
                          </a:solidFill>
                          <a:effectLst/>
                        </a:rPr>
                        <a:t>83% / 80%</a:t>
                      </a:r>
                      <a:endParaRPr lang="en-US" sz="1800" b="1" dirty="0">
                        <a:solidFill>
                          <a:srgbClr val="FF0000"/>
                        </a:solidFill>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1295657687"/>
                  </a:ext>
                </a:extLst>
              </a:tr>
              <a:tr h="455433">
                <a:tc>
                  <a:txBody>
                    <a:bodyPr/>
                    <a:lstStyle/>
                    <a:p>
                      <a:pPr marL="0" marR="0">
                        <a:lnSpc>
                          <a:spcPct val="107000"/>
                        </a:lnSpc>
                        <a:spcBef>
                          <a:spcPts val="0"/>
                        </a:spcBef>
                        <a:spcAft>
                          <a:spcPts val="0"/>
                        </a:spcAft>
                      </a:pPr>
                      <a:r>
                        <a:rPr lang="en-US" sz="1800" dirty="0">
                          <a:effectLst/>
                        </a:rPr>
                        <a:t>Black / African American</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b="1" dirty="0">
                          <a:solidFill>
                            <a:srgbClr val="FF0000"/>
                          </a:solidFill>
                          <a:effectLst/>
                        </a:rPr>
                        <a:t>13% / 13.4%</a:t>
                      </a:r>
                      <a:endParaRPr lang="en-US" sz="1800" b="1" dirty="0">
                        <a:solidFill>
                          <a:srgbClr val="FF0000"/>
                        </a:solidFill>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b="1" dirty="0">
                          <a:solidFill>
                            <a:srgbClr val="FF0000"/>
                          </a:solidFill>
                          <a:effectLst/>
                        </a:rPr>
                        <a:t>6% / 6.2%</a:t>
                      </a:r>
                      <a:endParaRPr lang="en-US" sz="1800" b="1" dirty="0">
                        <a:solidFill>
                          <a:srgbClr val="FF0000"/>
                        </a:solidFill>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1474139944"/>
                  </a:ext>
                </a:extLst>
              </a:tr>
              <a:tr h="455433">
                <a:tc>
                  <a:txBody>
                    <a:bodyPr/>
                    <a:lstStyle/>
                    <a:p>
                      <a:pPr marL="0" marR="0">
                        <a:lnSpc>
                          <a:spcPct val="107000"/>
                        </a:lnSpc>
                        <a:spcBef>
                          <a:spcPts val="0"/>
                        </a:spcBef>
                        <a:spcAft>
                          <a:spcPts val="0"/>
                        </a:spcAft>
                      </a:pPr>
                      <a:r>
                        <a:rPr lang="en-US" sz="1800" dirty="0">
                          <a:effectLst/>
                        </a:rPr>
                        <a:t>American Indian / Alaskan</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0.9% / 1.3%</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&gt;1% / 0.4%</a:t>
                      </a:r>
                      <a:endParaRPr lang="en-US" sz="1800" dirty="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2747741834"/>
                  </a:ext>
                </a:extLst>
              </a:tr>
              <a:tr h="455433">
                <a:tc>
                  <a:txBody>
                    <a:bodyPr/>
                    <a:lstStyle/>
                    <a:p>
                      <a:pPr marL="0" marR="0">
                        <a:lnSpc>
                          <a:spcPct val="107000"/>
                        </a:lnSpc>
                        <a:spcBef>
                          <a:spcPts val="0"/>
                        </a:spcBef>
                        <a:spcAft>
                          <a:spcPts val="0"/>
                        </a:spcAft>
                      </a:pPr>
                      <a:r>
                        <a:rPr lang="en-US" sz="1800" dirty="0">
                          <a:effectLst/>
                        </a:rPr>
                        <a:t>Asian </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5% / 5.9%</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6% / 7.5%</a:t>
                      </a:r>
                      <a:endParaRPr lang="en-US" sz="1800" dirty="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4131802510"/>
                  </a:ext>
                </a:extLst>
              </a:tr>
              <a:tr h="455433">
                <a:tc>
                  <a:txBody>
                    <a:bodyPr/>
                    <a:lstStyle/>
                    <a:p>
                      <a:pPr marL="0" marR="0">
                        <a:lnSpc>
                          <a:spcPct val="107000"/>
                        </a:lnSpc>
                        <a:spcBef>
                          <a:spcPts val="0"/>
                        </a:spcBef>
                        <a:spcAft>
                          <a:spcPts val="0"/>
                        </a:spcAft>
                      </a:pPr>
                      <a:r>
                        <a:rPr lang="en-US" sz="1800" dirty="0">
                          <a:effectLst/>
                        </a:rPr>
                        <a:t>Hispanic / Latino </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b="1" dirty="0">
                          <a:solidFill>
                            <a:srgbClr val="FF0000"/>
                          </a:solidFill>
                          <a:effectLst/>
                        </a:rPr>
                        <a:t>16% / 18.5%</a:t>
                      </a:r>
                      <a:endParaRPr lang="en-US" sz="1800" b="1" dirty="0">
                        <a:solidFill>
                          <a:srgbClr val="FF0000"/>
                        </a:solidFill>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b="1" dirty="0">
                          <a:solidFill>
                            <a:srgbClr val="FF0000"/>
                          </a:solidFill>
                          <a:effectLst/>
                        </a:rPr>
                        <a:t>3% / 5.3%</a:t>
                      </a:r>
                      <a:endParaRPr lang="en-US" sz="1800" b="1" dirty="0">
                        <a:solidFill>
                          <a:srgbClr val="FF0000"/>
                        </a:solidFill>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2244945151"/>
                  </a:ext>
                </a:extLst>
              </a:tr>
              <a:tr h="740578">
                <a:tc>
                  <a:txBody>
                    <a:bodyPr/>
                    <a:lstStyle/>
                    <a:p>
                      <a:pPr marL="0" marR="0">
                        <a:lnSpc>
                          <a:spcPct val="107000"/>
                        </a:lnSpc>
                        <a:spcBef>
                          <a:spcPts val="0"/>
                        </a:spcBef>
                        <a:spcAft>
                          <a:spcPts val="0"/>
                        </a:spcAft>
                      </a:pPr>
                      <a:r>
                        <a:rPr lang="en-US" sz="1800" dirty="0">
                          <a:effectLst/>
                        </a:rPr>
                        <a:t>Native Hawaiian / Pacific Islander</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0.2% / 0.2%</a:t>
                      </a:r>
                      <a:endParaRPr lang="en-US" sz="1800" dirty="0">
                        <a:effectLst/>
                        <a:latin typeface="Calibri" panose="020F0502020204030204" pitchFamily="34" charset="0"/>
                        <a:ea typeface="Calibri" panose="020F0502020204030204" pitchFamily="34" charset="0"/>
                      </a:endParaRPr>
                    </a:p>
                  </a:txBody>
                  <a:tcPr marL="63500" marR="63500" marT="63500" marB="63500"/>
                </a:tc>
                <a:tc>
                  <a:txBody>
                    <a:bodyPr/>
                    <a:lstStyle/>
                    <a:p>
                      <a:pPr marL="0" marR="0" algn="ctr">
                        <a:lnSpc>
                          <a:spcPct val="107000"/>
                        </a:lnSpc>
                        <a:spcBef>
                          <a:spcPts val="0"/>
                        </a:spcBef>
                        <a:spcAft>
                          <a:spcPts val="0"/>
                        </a:spcAft>
                      </a:pPr>
                      <a:r>
                        <a:rPr lang="en-US" sz="1800" dirty="0">
                          <a:effectLst/>
                        </a:rPr>
                        <a:t>&gt;1% / 0.5%</a:t>
                      </a:r>
                      <a:endParaRPr lang="en-US" sz="1800" dirty="0">
                        <a:effectLst/>
                        <a:latin typeface="Calibri" panose="020F0502020204030204" pitchFamily="34" charset="0"/>
                        <a:ea typeface="Calibri" panose="020F0502020204030204" pitchFamily="34" charset="0"/>
                      </a:endParaRPr>
                    </a:p>
                  </a:txBody>
                  <a:tcPr marL="63500" marR="63500" marT="63500" marB="63500"/>
                </a:tc>
                <a:extLst>
                  <a:ext uri="{0D108BD9-81ED-4DB2-BD59-A6C34878D82A}">
                    <a16:rowId xmlns="" xmlns:a16="http://schemas.microsoft.com/office/drawing/2014/main" val="649395737"/>
                  </a:ext>
                </a:extLst>
              </a:tr>
            </a:tbl>
          </a:graphicData>
        </a:graphic>
      </p:graphicFrame>
      <p:sp>
        <p:nvSpPr>
          <p:cNvPr id="6" name="TextBox 5">
            <a:extLst>
              <a:ext uri="{FF2B5EF4-FFF2-40B4-BE49-F238E27FC236}">
                <a16:creationId xmlns="" xmlns:a16="http://schemas.microsoft.com/office/drawing/2014/main" id="{0934BEE6-8796-4091-A85E-EE14EADA7DB4}"/>
              </a:ext>
            </a:extLst>
          </p:cNvPr>
          <p:cNvSpPr txBox="1"/>
          <p:nvPr/>
        </p:nvSpPr>
        <p:spPr>
          <a:xfrm>
            <a:off x="2928135" y="6292333"/>
            <a:ext cx="8024116" cy="646331"/>
          </a:xfrm>
          <a:prstGeom prst="rect">
            <a:avLst/>
          </a:prstGeom>
          <a:noFill/>
        </p:spPr>
        <p:txBody>
          <a:bodyPr wrap="square" rtlCol="0">
            <a:spAutoFit/>
          </a:bodyPr>
          <a:lstStyle/>
          <a:p>
            <a:r>
              <a:rPr lang="en-US" sz="1800" dirty="0">
                <a:solidFill>
                  <a:schemeClr val="bg1"/>
                </a:solidFill>
                <a:effectLst/>
                <a:latin typeface="Times New Roman" panose="02020603050405020304" pitchFamily="18" charset="0"/>
                <a:ea typeface="Times New Roman" panose="02020603050405020304" pitchFamily="18" charset="0"/>
              </a:rPr>
              <a:t>USDHHS (2019), ^U.S Census Bureau (2020), #NCSBN (2013; 2018/19) </a:t>
            </a:r>
            <a:r>
              <a:rPr lang="en-US" sz="1800" b="1" dirty="0">
                <a:solidFill>
                  <a:schemeClr val="bg1"/>
                </a:solidFill>
                <a:effectLst/>
                <a:latin typeface="Times New Roman" panose="02020603050405020304" pitchFamily="18" charset="0"/>
                <a:ea typeface="Times New Roman" panose="02020603050405020304" pitchFamily="18" charset="0"/>
              </a:rPr>
              <a:t> </a:t>
            </a:r>
            <a:endParaRPr lang="en-US" sz="1800" dirty="0">
              <a:solidFill>
                <a:schemeClr val="bg1"/>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996261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56725-0666-4E1D-9123-703D9AEAE62C}"/>
              </a:ext>
            </a:extLst>
          </p:cNvPr>
          <p:cNvSpPr>
            <a:spLocks noGrp="1"/>
          </p:cNvSpPr>
          <p:nvPr>
            <p:ph type="title"/>
          </p:nvPr>
        </p:nvSpPr>
        <p:spPr>
          <a:xfrm>
            <a:off x="838200" y="365125"/>
            <a:ext cx="10515600" cy="970515"/>
          </a:xfrm>
        </p:spPr>
        <p:txBody>
          <a:bodyPr/>
          <a:lstStyle/>
          <a:p>
            <a:r>
              <a:rPr lang="en-US" dirty="0"/>
              <a:t>What do we mean when we say?</a:t>
            </a:r>
          </a:p>
        </p:txBody>
      </p:sp>
      <p:graphicFrame>
        <p:nvGraphicFramePr>
          <p:cNvPr id="5" name="Content Placeholder 2">
            <a:extLst>
              <a:ext uri="{FF2B5EF4-FFF2-40B4-BE49-F238E27FC236}">
                <a16:creationId xmlns="" xmlns:a16="http://schemas.microsoft.com/office/drawing/2014/main" id="{F9B28090-5182-454A-9F6F-E82B9ACB002B}"/>
              </a:ext>
            </a:extLst>
          </p:cNvPr>
          <p:cNvGraphicFramePr>
            <a:graphicFrameLocks noGrp="1"/>
          </p:cNvGraphicFramePr>
          <p:nvPr>
            <p:ph idx="1"/>
            <p:extLst>
              <p:ext uri="{D42A27DB-BD31-4B8C-83A1-F6EECF244321}">
                <p14:modId xmlns:p14="http://schemas.microsoft.com/office/powerpoint/2010/main" val="3136337719"/>
              </p:ext>
            </p:extLst>
          </p:nvPr>
        </p:nvGraphicFramePr>
        <p:xfrm>
          <a:off x="698643" y="1335641"/>
          <a:ext cx="10941977" cy="4697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124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1BC88C80-DF03-4E4A-8359-955914DE6B7D}"/>
              </a:ext>
            </a:extLst>
          </p:cNvPr>
          <p:cNvSpPr>
            <a:spLocks noGrp="1"/>
          </p:cNvSpPr>
          <p:nvPr>
            <p:ph type="title"/>
          </p:nvPr>
        </p:nvSpPr>
        <p:spPr>
          <a:xfrm>
            <a:off x="804672" y="1122363"/>
            <a:ext cx="3308130" cy="2387600"/>
          </a:xfrm>
        </p:spPr>
        <p:txBody>
          <a:bodyPr vert="horz" lIns="91440" tIns="45720" rIns="91440" bIns="45720" rtlCol="0" anchor="b">
            <a:normAutofit fontScale="90000"/>
          </a:bodyPr>
          <a:lstStyle/>
          <a:p>
            <a:r>
              <a:rPr lang="en-US" sz="5000" b="1" kern="1200" dirty="0">
                <a:solidFill>
                  <a:srgbClr val="FFFFFF"/>
                </a:solidFill>
                <a:latin typeface="+mj-lt"/>
                <a:ea typeface="+mj-ea"/>
                <a:cs typeface="+mj-cs"/>
              </a:rPr>
              <a:t>Racism Defined and its forms </a:t>
            </a:r>
          </a:p>
        </p:txBody>
      </p:sp>
      <p:pic>
        <p:nvPicPr>
          <p:cNvPr id="2050" name="Picture 2" descr="Black White Human Anti Racism Racist Equality Gift Digital Art by Thomas  Larch">
            <a:extLst>
              <a:ext uri="{FF2B5EF4-FFF2-40B4-BE49-F238E27FC236}">
                <a16:creationId xmlns="" xmlns:a16="http://schemas.microsoft.com/office/drawing/2014/main" id="{53E3A40C-10BC-4DB3-B4D3-F845F127B8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808" r="2" b="9999"/>
          <a:stretch/>
        </p:blipFill>
        <p:spPr bwMode="auto">
          <a:xfrm>
            <a:off x="5344160" y="643466"/>
            <a:ext cx="6258560" cy="583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46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158875"/>
          </a:xfrm>
        </p:spPr>
        <p:txBody>
          <a:bodyPr/>
          <a:lstStyle/>
          <a:p>
            <a:pPr algn="ctr"/>
            <a:r>
              <a:rPr lang="en-US" b="1" dirty="0"/>
              <a:t>Finding Common Meaning  </a:t>
            </a:r>
          </a:p>
        </p:txBody>
      </p:sp>
      <p:graphicFrame>
        <p:nvGraphicFramePr>
          <p:cNvPr id="8" name="Content Placeholder 5">
            <a:extLst>
              <a:ext uri="{FF2B5EF4-FFF2-40B4-BE49-F238E27FC236}">
                <a16:creationId xmlns="" xmlns:a16="http://schemas.microsoft.com/office/drawing/2014/main" id="{2B873CAD-E5A8-45F5-8DD9-36B438ADB684}"/>
              </a:ext>
            </a:extLst>
          </p:cNvPr>
          <p:cNvGraphicFramePr>
            <a:graphicFrameLocks noGrp="1"/>
          </p:cNvGraphicFramePr>
          <p:nvPr>
            <p:ph idx="1"/>
            <p:extLst>
              <p:ext uri="{D42A27DB-BD31-4B8C-83A1-F6EECF244321}">
                <p14:modId xmlns:p14="http://schemas.microsoft.com/office/powerpoint/2010/main" val="3937170189"/>
              </p:ext>
            </p:extLst>
          </p:nvPr>
        </p:nvGraphicFramePr>
        <p:xfrm>
          <a:off x="838200" y="1524000"/>
          <a:ext cx="10515600" cy="4661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856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t>Dr. </a:t>
            </a:r>
            <a:r>
              <a:rPr lang="en-US" b="1" dirty="0"/>
              <a:t>Ibram</a:t>
            </a:r>
            <a:r>
              <a:rPr lang="en-US" b="1" dirty="0"/>
              <a:t> X. </a:t>
            </a:r>
            <a:r>
              <a:rPr lang="en-US" b="1" dirty="0"/>
              <a:t>Kendi</a:t>
            </a:r>
            <a:r>
              <a:rPr lang="en-US" b="1" dirty="0"/>
              <a:t>: How to be an Antiracist</a:t>
            </a:r>
          </a:p>
        </p:txBody>
      </p:sp>
      <p:sp>
        <p:nvSpPr>
          <p:cNvPr id="4" name="Content Placeholder 3"/>
          <p:cNvSpPr>
            <a:spLocks noGrp="1"/>
          </p:cNvSpPr>
          <p:nvPr>
            <p:ph idx="1"/>
          </p:nvPr>
        </p:nvSpPr>
        <p:spPr/>
        <p:txBody>
          <a:bodyPr/>
          <a:lstStyle/>
          <a:p>
            <a:r>
              <a:rPr lang="en-US" dirty="0"/>
              <a:t>Believes that there is no in between safe space of being </a:t>
            </a:r>
            <a:r>
              <a:rPr lang="en-US" b="1" dirty="0"/>
              <a:t>“Not Racist”, </a:t>
            </a:r>
            <a:r>
              <a:rPr lang="en-US" dirty="0"/>
              <a:t>one is either </a:t>
            </a:r>
            <a:r>
              <a:rPr lang="en-US" b="1" dirty="0"/>
              <a:t>“RACIST” </a:t>
            </a:r>
            <a:r>
              <a:rPr lang="en-US" dirty="0"/>
              <a:t>or </a:t>
            </a:r>
            <a:r>
              <a:rPr lang="en-US" b="1" dirty="0"/>
              <a:t>“ANTIRACIST”</a:t>
            </a:r>
          </a:p>
          <a:p>
            <a:pPr lvl="1"/>
            <a:r>
              <a:rPr lang="en-US" b="1" dirty="0"/>
              <a:t>The claim of not racist neutrality is a mask for racism</a:t>
            </a:r>
          </a:p>
          <a:p>
            <a:endParaRPr lang="en-US" dirty="0"/>
          </a:p>
          <a:p>
            <a:r>
              <a:rPr lang="en-US" b="1" dirty="0"/>
              <a:t>What’s the Difference?</a:t>
            </a:r>
          </a:p>
          <a:p>
            <a:pPr lvl="1"/>
            <a:r>
              <a:rPr lang="en-US" sz="2800" dirty="0"/>
              <a:t>A </a:t>
            </a:r>
            <a:r>
              <a:rPr lang="en-US" sz="2800" b="1" i="1" dirty="0">
                <a:solidFill>
                  <a:srgbClr val="FFFF00"/>
                </a:solidFill>
              </a:rPr>
              <a:t>racist</a:t>
            </a:r>
            <a:r>
              <a:rPr lang="en-US" sz="2800" dirty="0"/>
              <a:t> endorses the idea of a </a:t>
            </a:r>
            <a:r>
              <a:rPr lang="en-US" sz="2800" b="1" dirty="0">
                <a:solidFill>
                  <a:srgbClr val="FFFF00"/>
                </a:solidFill>
              </a:rPr>
              <a:t>racial hierarchy </a:t>
            </a:r>
          </a:p>
          <a:p>
            <a:pPr lvl="1"/>
            <a:r>
              <a:rPr lang="en-US" sz="2800" dirty="0"/>
              <a:t>An </a:t>
            </a:r>
            <a:r>
              <a:rPr lang="en-US" sz="2800" b="1" i="1" dirty="0">
                <a:solidFill>
                  <a:srgbClr val="FFFF00"/>
                </a:solidFill>
              </a:rPr>
              <a:t>antiracist</a:t>
            </a:r>
            <a:r>
              <a:rPr lang="en-US" sz="2800" dirty="0"/>
              <a:t> endorses the idea of </a:t>
            </a:r>
            <a:r>
              <a:rPr lang="en-US" sz="2800" b="1" dirty="0">
                <a:solidFill>
                  <a:srgbClr val="FFFF00"/>
                </a:solidFill>
              </a:rPr>
              <a:t>racial equality  </a:t>
            </a:r>
          </a:p>
        </p:txBody>
      </p:sp>
    </p:spTree>
    <p:extLst>
      <p:ext uri="{BB962C8B-B14F-4D97-AF65-F5344CB8AC3E}">
        <p14:creationId xmlns:p14="http://schemas.microsoft.com/office/powerpoint/2010/main" val="82762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3384"/>
          </a:xfrm>
        </p:spPr>
        <p:txBody>
          <a:bodyPr/>
          <a:lstStyle/>
          <a:p>
            <a:pPr algn="ctr"/>
            <a:r>
              <a:rPr lang="en-US" b="1" dirty="0"/>
              <a:t>Forms of Racism</a:t>
            </a:r>
          </a:p>
        </p:txBody>
      </p:sp>
      <p:graphicFrame>
        <p:nvGraphicFramePr>
          <p:cNvPr id="5" name="Content Placeholder 2">
            <a:extLst>
              <a:ext uri="{FF2B5EF4-FFF2-40B4-BE49-F238E27FC236}">
                <a16:creationId xmlns="" xmlns:a16="http://schemas.microsoft.com/office/drawing/2014/main" id="{DED10405-5068-413E-94EE-97C69AF30F1A}"/>
              </a:ext>
            </a:extLst>
          </p:cNvPr>
          <p:cNvGraphicFramePr>
            <a:graphicFrameLocks noGrp="1"/>
          </p:cNvGraphicFramePr>
          <p:nvPr>
            <p:ph idx="1"/>
            <p:extLst>
              <p:ext uri="{D42A27DB-BD31-4B8C-83A1-F6EECF244321}">
                <p14:modId xmlns:p14="http://schemas.microsoft.com/office/powerpoint/2010/main" val="3871055840"/>
              </p:ext>
            </p:extLst>
          </p:nvPr>
        </p:nvGraphicFramePr>
        <p:xfrm>
          <a:off x="774192" y="1110766"/>
          <a:ext cx="10515600" cy="5144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251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3B6E50-A76D-46A3-8FE2-F0B0D03389D4}"/>
              </a:ext>
            </a:extLst>
          </p:cNvPr>
          <p:cNvSpPr>
            <a:spLocks noGrp="1"/>
          </p:cNvSpPr>
          <p:nvPr>
            <p:ph type="title"/>
          </p:nvPr>
        </p:nvSpPr>
        <p:spPr>
          <a:xfrm>
            <a:off x="838200" y="365126"/>
            <a:ext cx="10515600" cy="878048"/>
          </a:xfrm>
        </p:spPr>
        <p:txBody>
          <a:bodyPr/>
          <a:lstStyle/>
          <a:p>
            <a:r>
              <a:rPr lang="en-US" dirty="0"/>
              <a:t>Exemplar: Doctoral Education</a:t>
            </a:r>
          </a:p>
        </p:txBody>
      </p:sp>
      <p:pic>
        <p:nvPicPr>
          <p:cNvPr id="6146" name="Picture 2" descr="U.S. higher education: doctoral degrees by ethnicity 2019 | Statista">
            <a:extLst>
              <a:ext uri="{FF2B5EF4-FFF2-40B4-BE49-F238E27FC236}">
                <a16:creationId xmlns="" xmlns:a16="http://schemas.microsoft.com/office/drawing/2014/main" id="{B2BBAC36-4E9D-47CD-9A3B-64EAB03BA6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6" y="1336675"/>
            <a:ext cx="5962649" cy="44592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urses by the Numbers – 2020NurseandMidwife">
            <a:extLst>
              <a:ext uri="{FF2B5EF4-FFF2-40B4-BE49-F238E27FC236}">
                <a16:creationId xmlns="" xmlns:a16="http://schemas.microsoft.com/office/drawing/2014/main" id="{CD103929-A3F3-4098-8ED4-478E2A0EF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1336675"/>
            <a:ext cx="5962649" cy="445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99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50F26B-33D3-4366-BED0-F836F3982023}"/>
              </a:ext>
            </a:extLst>
          </p:cNvPr>
          <p:cNvSpPr>
            <a:spLocks noGrp="1"/>
          </p:cNvSpPr>
          <p:nvPr>
            <p:ph type="title"/>
          </p:nvPr>
        </p:nvSpPr>
        <p:spPr/>
        <p:txBody>
          <a:bodyPr/>
          <a:lstStyle/>
          <a:p>
            <a:r>
              <a:rPr lang="en-US" dirty="0"/>
              <a:t>The Need for Diverse Nurses with Doctorates</a:t>
            </a:r>
          </a:p>
        </p:txBody>
      </p:sp>
      <p:sp>
        <p:nvSpPr>
          <p:cNvPr id="3" name="Content Placeholder 2">
            <a:extLst>
              <a:ext uri="{FF2B5EF4-FFF2-40B4-BE49-F238E27FC236}">
                <a16:creationId xmlns="" xmlns:a16="http://schemas.microsoft.com/office/drawing/2014/main" id="{CA899D95-8476-4A98-8F3A-90DD868EBFEF}"/>
              </a:ext>
            </a:extLst>
          </p:cNvPr>
          <p:cNvSpPr>
            <a:spLocks noGrp="1"/>
          </p:cNvSpPr>
          <p:nvPr>
            <p:ph idx="1"/>
          </p:nvPr>
        </p:nvSpPr>
        <p:spPr>
          <a:xfrm>
            <a:off x="838200" y="1561673"/>
            <a:ext cx="10515600" cy="4471350"/>
          </a:xfrm>
        </p:spPr>
        <p:txBody>
          <a:bodyPr>
            <a:normAutofit lnSpcReduction="10000"/>
          </a:bodyPr>
          <a:lstStyle/>
          <a:p>
            <a:r>
              <a:rPr lang="en-US" b="1" dirty="0"/>
              <a:t>The overall number of nursing doctorate programs has increased</a:t>
            </a:r>
          </a:p>
          <a:p>
            <a:r>
              <a:rPr lang="en-US" b="1" dirty="0">
                <a:solidFill>
                  <a:srgbClr val="FFFF00"/>
                </a:solidFill>
              </a:rPr>
              <a:t>The total enrollment of students in PhD nursing programs has remained fairly constant</a:t>
            </a:r>
          </a:p>
          <a:p>
            <a:pPr lvl="1"/>
            <a:r>
              <a:rPr lang="en-US" dirty="0"/>
              <a:t>Resulting in a shortage of newly minted PhDs to renew faculty ranks</a:t>
            </a:r>
          </a:p>
          <a:p>
            <a:pPr lvl="1"/>
            <a:r>
              <a:rPr lang="en-US" dirty="0"/>
              <a:t>Approximately 50% of nursing faculty possess the doctorate as a terminal degree</a:t>
            </a:r>
          </a:p>
          <a:p>
            <a:r>
              <a:rPr lang="en-US" b="1" dirty="0">
                <a:solidFill>
                  <a:srgbClr val="FFFF00"/>
                </a:solidFill>
              </a:rPr>
              <a:t>The Number of DNP doctoral nursing programs has exploded </a:t>
            </a:r>
          </a:p>
          <a:p>
            <a:pPr lvl="1"/>
            <a:r>
              <a:rPr lang="en-US" dirty="0"/>
              <a:t>More students of color in DNP vs. PhD programs </a:t>
            </a:r>
          </a:p>
          <a:p>
            <a:pPr lvl="1"/>
            <a:r>
              <a:rPr lang="en-US" dirty="0"/>
              <a:t>Becoming an APN (NP, CRNA, CNM, CNS) will soon require a DNP </a:t>
            </a:r>
          </a:p>
          <a:p>
            <a:pPr lvl="1"/>
            <a:r>
              <a:rPr lang="en-US" dirty="0"/>
              <a:t>DNP make more in practice and most in academia are in non-tenure earning positions</a:t>
            </a:r>
          </a:p>
        </p:txBody>
      </p:sp>
    </p:spTree>
    <p:extLst>
      <p:ext uri="{BB962C8B-B14F-4D97-AF65-F5344CB8AC3E}">
        <p14:creationId xmlns:p14="http://schemas.microsoft.com/office/powerpoint/2010/main" val="199620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NP vs PhD: What&amp;#39;s the Difference? - Aspen University">
            <a:extLst>
              <a:ext uri="{FF2B5EF4-FFF2-40B4-BE49-F238E27FC236}">
                <a16:creationId xmlns="" xmlns:a16="http://schemas.microsoft.com/office/drawing/2014/main" id="{A1D5E055-E9F5-4FDF-9BC6-FBC6030059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10300" y="246581"/>
            <a:ext cx="9709079" cy="57316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30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mn-lt"/>
              </a:rPr>
              <a:t> Educational</a:t>
            </a:r>
            <a:br>
              <a:rPr lang="en-US" sz="4000" b="1" dirty="0">
                <a:solidFill>
                  <a:srgbClr val="FFFFFF"/>
                </a:solidFill>
                <a:latin typeface="+mn-lt"/>
              </a:rPr>
            </a:br>
            <a:r>
              <a:rPr lang="en-US" sz="4000" b="1" dirty="0">
                <a:solidFill>
                  <a:srgbClr val="FFFFFF"/>
                </a:solidFill>
                <a:latin typeface="+mn-lt"/>
              </a:rPr>
              <a:t>Learning objectives</a:t>
            </a:r>
            <a:br>
              <a:rPr lang="en-US" sz="4000" b="1" dirty="0">
                <a:solidFill>
                  <a:srgbClr val="FFFFFF"/>
                </a:solidFill>
                <a:latin typeface="+mn-lt"/>
              </a:rPr>
            </a:br>
            <a:endParaRPr lang="en-US" sz="4000" b="1" dirty="0">
              <a:solidFill>
                <a:srgbClr val="FFFFFF"/>
              </a:solidFill>
              <a:latin typeface="+mn-lt"/>
            </a:endParaRPr>
          </a:p>
        </p:txBody>
      </p:sp>
      <p:sp>
        <p:nvSpPr>
          <p:cNvPr id="3" name="Content Placeholder 2"/>
          <p:cNvSpPr>
            <a:spLocks noGrp="1"/>
          </p:cNvSpPr>
          <p:nvPr>
            <p:ph idx="1"/>
          </p:nvPr>
        </p:nvSpPr>
        <p:spPr>
          <a:xfrm>
            <a:off x="4504548" y="380144"/>
            <a:ext cx="7220729" cy="5866544"/>
          </a:xfrm>
        </p:spPr>
        <p:txBody>
          <a:bodyPr anchor="ctr">
            <a:noAutofit/>
          </a:bodyPr>
          <a:lstStyle/>
          <a:p>
            <a:pPr marL="0" indent="0">
              <a:buNone/>
            </a:pPr>
            <a:r>
              <a:rPr lang="en-US" b="0" i="0" dirty="0">
                <a:solidFill>
                  <a:srgbClr val="000000"/>
                </a:solidFill>
                <a:effectLst/>
                <a:latin typeface="Calibri" panose="020F0502020204030204" pitchFamily="34" charset="0"/>
              </a:rPr>
              <a:t>By the end of this presentation participants will be able to: </a:t>
            </a:r>
          </a:p>
          <a:p>
            <a:pPr algn="l">
              <a:buFont typeface="Arial" panose="020B0604020202020204" pitchFamily="34" charset="0"/>
              <a:buChar char="•"/>
            </a:pPr>
            <a:r>
              <a:rPr lang="en-US" b="1" i="0" dirty="0">
                <a:solidFill>
                  <a:srgbClr val="201F1E"/>
                </a:solidFill>
                <a:effectLst/>
              </a:rPr>
              <a:t>Define Institutional, Systemic, and Structural Racism</a:t>
            </a:r>
          </a:p>
          <a:p>
            <a:pPr algn="l">
              <a:buFont typeface="Arial" panose="020B0604020202020204" pitchFamily="34" charset="0"/>
              <a:buChar char="•"/>
            </a:pPr>
            <a:r>
              <a:rPr lang="en-US" b="0" i="0" dirty="0">
                <a:solidFill>
                  <a:srgbClr val="201F1E"/>
                </a:solidFill>
                <a:effectLst/>
              </a:rPr>
              <a:t>Identify policies and practices aimed to dismantle racism within nursing education and clinical practice</a:t>
            </a:r>
          </a:p>
          <a:p>
            <a:pPr algn="l">
              <a:buFont typeface="Arial" panose="020B0604020202020204" pitchFamily="34" charset="0"/>
              <a:buChar char="•"/>
            </a:pPr>
            <a:r>
              <a:rPr lang="en-US" b="1" i="0" dirty="0">
                <a:solidFill>
                  <a:srgbClr val="201F1E"/>
                </a:solidFill>
                <a:effectLst/>
              </a:rPr>
              <a:t>Discuss the impact of micro-aggressions on students, faculty and nursing education</a:t>
            </a:r>
          </a:p>
          <a:p>
            <a:pPr algn="l">
              <a:buFont typeface="Arial" panose="020B0604020202020204" pitchFamily="34" charset="0"/>
              <a:buChar char="•"/>
            </a:pPr>
            <a:r>
              <a:rPr lang="en-US" b="0" i="0" dirty="0">
                <a:solidFill>
                  <a:srgbClr val="201F1E"/>
                </a:solidFill>
                <a:effectLst/>
              </a:rPr>
              <a:t>Discuss strategies to dismantle structural racism in nursing education</a:t>
            </a:r>
          </a:p>
          <a:p>
            <a:pPr marL="0" indent="0">
              <a:buNone/>
            </a:pPr>
            <a:endParaRPr lang="en-US"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5354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C7B61E-13BA-40BC-A233-F990556392CC}"/>
              </a:ext>
            </a:extLst>
          </p:cNvPr>
          <p:cNvSpPr>
            <a:spLocks noGrp="1"/>
          </p:cNvSpPr>
          <p:nvPr>
            <p:ph type="title"/>
          </p:nvPr>
        </p:nvSpPr>
        <p:spPr>
          <a:xfrm>
            <a:off x="360920" y="365125"/>
            <a:ext cx="2587763" cy="3467136"/>
          </a:xfrm>
        </p:spPr>
        <p:txBody>
          <a:bodyPr>
            <a:normAutofit/>
          </a:bodyPr>
          <a:lstStyle/>
          <a:p>
            <a:r>
              <a:rPr lang="en-US" dirty="0"/>
              <a:t>Nursing PhD vs. DNP Graduates </a:t>
            </a:r>
          </a:p>
        </p:txBody>
      </p:sp>
      <p:pic>
        <p:nvPicPr>
          <p:cNvPr id="5" name="Content Placeholder 4">
            <a:extLst>
              <a:ext uri="{FF2B5EF4-FFF2-40B4-BE49-F238E27FC236}">
                <a16:creationId xmlns="" xmlns:a16="http://schemas.microsoft.com/office/drawing/2014/main" id="{6621221B-3181-4A45-8056-AA43F03C4FA2}"/>
              </a:ext>
            </a:extLst>
          </p:cNvPr>
          <p:cNvPicPr>
            <a:picLocks noGrp="1" noChangeAspect="1"/>
          </p:cNvPicPr>
          <p:nvPr>
            <p:ph idx="1"/>
          </p:nvPr>
        </p:nvPicPr>
        <p:blipFill>
          <a:blip r:embed="rId2"/>
          <a:stretch>
            <a:fillRect/>
          </a:stretch>
        </p:blipFill>
        <p:spPr>
          <a:xfrm>
            <a:off x="2948683" y="365125"/>
            <a:ext cx="8882397" cy="6127749"/>
          </a:xfrm>
        </p:spPr>
      </p:pic>
    </p:spTree>
    <p:extLst>
      <p:ext uri="{BB962C8B-B14F-4D97-AF65-F5344CB8AC3E}">
        <p14:creationId xmlns:p14="http://schemas.microsoft.com/office/powerpoint/2010/main" val="408492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657F69E0-C4B0-4BEC-A689-4F8D877F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uman Equality – End the …ISM'S – PHI Inc.">
            <a:extLst>
              <a:ext uri="{FF2B5EF4-FFF2-40B4-BE49-F238E27FC236}">
                <a16:creationId xmlns="" xmlns:a16="http://schemas.microsoft.com/office/drawing/2014/main" id="{C41D36FF-C131-462B-84F2-DAD123A43A1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441" r="-1" b="1967"/>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 xmlns:a16="http://schemas.microsoft.com/office/drawing/2014/main" id="{47A8E919-15C9-46A5-80AC-70F5105324AA}"/>
              </a:ext>
            </a:extLst>
          </p:cNvPr>
          <p:cNvSpPr>
            <a:spLocks noGrp="1"/>
          </p:cNvSpPr>
          <p:nvPr>
            <p:ph type="ctrTitle"/>
          </p:nvPr>
        </p:nvSpPr>
        <p:spPr>
          <a:xfrm>
            <a:off x="1524000" y="1122363"/>
            <a:ext cx="9144000" cy="3063240"/>
          </a:xfrm>
        </p:spPr>
        <p:txBody>
          <a:bodyPr>
            <a:normAutofit/>
          </a:bodyPr>
          <a:lstStyle/>
          <a:p>
            <a:r>
              <a:rPr lang="en-US" sz="5100" b="1" dirty="0">
                <a:ln w="22225">
                  <a:solidFill>
                    <a:schemeClr val="tx1"/>
                  </a:solidFill>
                  <a:miter lim="800000"/>
                </a:ln>
                <a:solidFill>
                  <a:srgbClr val="FFFFFF"/>
                </a:solidFill>
              </a:rPr>
              <a:t>Why is Dismantling Racism in Nursing Education so Important?</a:t>
            </a:r>
            <a:r>
              <a:rPr lang="en-US" sz="5100" dirty="0">
                <a:ln w="22225">
                  <a:solidFill>
                    <a:schemeClr val="tx1"/>
                  </a:solidFill>
                  <a:miter lim="800000"/>
                </a:ln>
                <a:solidFill>
                  <a:srgbClr val="FFFFFF"/>
                </a:solidFill>
              </a:rPr>
              <a:t/>
            </a:r>
            <a:br>
              <a:rPr lang="en-US" sz="5100" dirty="0">
                <a:ln w="22225">
                  <a:solidFill>
                    <a:schemeClr val="tx1"/>
                  </a:solidFill>
                  <a:miter lim="800000"/>
                </a:ln>
                <a:solidFill>
                  <a:srgbClr val="FFFFFF"/>
                </a:solidFill>
              </a:rPr>
            </a:br>
            <a:endParaRPr lang="en-US" sz="5100" dirty="0">
              <a:ln w="22225">
                <a:solidFill>
                  <a:schemeClr val="tx1"/>
                </a:solidFill>
                <a:miter lim="800000"/>
              </a:ln>
              <a:solidFill>
                <a:srgbClr val="FFFFFF"/>
              </a:solidFill>
            </a:endParaRPr>
          </a:p>
        </p:txBody>
      </p:sp>
      <p:sp>
        <p:nvSpPr>
          <p:cNvPr id="6" name="Subtitle 5">
            <a:extLst>
              <a:ext uri="{FF2B5EF4-FFF2-40B4-BE49-F238E27FC236}">
                <a16:creationId xmlns="" xmlns:a16="http://schemas.microsoft.com/office/drawing/2014/main" id="{3B4E1F1E-2563-40F2-B46A-34E6B8F2AD30}"/>
              </a:ext>
            </a:extLst>
          </p:cNvPr>
          <p:cNvSpPr>
            <a:spLocks noGrp="1"/>
          </p:cNvSpPr>
          <p:nvPr>
            <p:ph type="subTitle" idx="1"/>
          </p:nvPr>
        </p:nvSpPr>
        <p:spPr>
          <a:xfrm>
            <a:off x="760287" y="4599432"/>
            <a:ext cx="10387173" cy="1536192"/>
          </a:xfrm>
        </p:spPr>
        <p:txBody>
          <a:bodyPr>
            <a:normAutofit fontScale="92500" lnSpcReduction="20000"/>
          </a:bodyPr>
          <a:lstStyle/>
          <a:p>
            <a:r>
              <a:rPr lang="en-US" sz="3600" dirty="0">
                <a:solidFill>
                  <a:srgbClr val="FFFF00"/>
                </a:solidFill>
              </a:rPr>
              <a:t>Racism is a major driver of health care disparities</a:t>
            </a:r>
          </a:p>
          <a:p>
            <a:r>
              <a:rPr lang="en-US" sz="3600" dirty="0">
                <a:solidFill>
                  <a:srgbClr val="FFFF00"/>
                </a:solidFill>
              </a:rPr>
              <a:t>We will never achieve health equity   </a:t>
            </a:r>
          </a:p>
          <a:p>
            <a:r>
              <a:rPr lang="en-US" sz="3600" dirty="0">
                <a:solidFill>
                  <a:srgbClr val="FFFF00"/>
                </a:solidFill>
              </a:rPr>
              <a:t> </a:t>
            </a:r>
          </a:p>
          <a:p>
            <a:endParaRPr lang="en-US" dirty="0">
              <a:solidFill>
                <a:srgbClr val="FFFFFF"/>
              </a:solidFill>
            </a:endParaRPr>
          </a:p>
        </p:txBody>
      </p:sp>
      <p:sp>
        <p:nvSpPr>
          <p:cNvPr id="73" name="sketchy line">
            <a:extLst>
              <a:ext uri="{FF2B5EF4-FFF2-40B4-BE49-F238E27FC236}">
                <a16:creationId xmlns="" xmlns:a16="http://schemas.microsoft.com/office/drawing/2014/main" id="{9F6380B4-6A1C-481E-8408-B4E6C75B9B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9618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F8CA7B-F57E-40D0-9504-5E6611F1D09D}"/>
              </a:ext>
            </a:extLst>
          </p:cNvPr>
          <p:cNvSpPr>
            <a:spLocks noGrp="1"/>
          </p:cNvSpPr>
          <p:nvPr>
            <p:ph type="title"/>
          </p:nvPr>
        </p:nvSpPr>
        <p:spPr/>
        <p:txBody>
          <a:bodyPr/>
          <a:lstStyle/>
          <a:p>
            <a:r>
              <a:rPr lang="en-US" b="1" dirty="0">
                <a:latin typeface="+mn-lt"/>
              </a:rPr>
              <a:t>IOM: Unequal Treatment: Confronting Racial and Ethnic Disparities in Health Care</a:t>
            </a:r>
          </a:p>
        </p:txBody>
      </p:sp>
      <p:sp>
        <p:nvSpPr>
          <p:cNvPr id="3" name="Content Placeholder 2">
            <a:extLst>
              <a:ext uri="{FF2B5EF4-FFF2-40B4-BE49-F238E27FC236}">
                <a16:creationId xmlns="" xmlns:a16="http://schemas.microsoft.com/office/drawing/2014/main" id="{B5DD3747-8626-4EA6-A2D9-187881C6B240}"/>
              </a:ext>
            </a:extLst>
          </p:cNvPr>
          <p:cNvSpPr>
            <a:spLocks noGrp="1"/>
          </p:cNvSpPr>
          <p:nvPr>
            <p:ph idx="1"/>
          </p:nvPr>
        </p:nvSpPr>
        <p:spPr>
          <a:xfrm>
            <a:off x="838199" y="2007219"/>
            <a:ext cx="11021291" cy="4485655"/>
          </a:xfrm>
        </p:spPr>
        <p:txBody>
          <a:bodyPr>
            <a:normAutofit lnSpcReduction="10000"/>
          </a:bodyPr>
          <a:lstStyle/>
          <a:p>
            <a:r>
              <a:rPr lang="en-US" b="1" dirty="0"/>
              <a:t>Minorities receive a lower quality of care than whites </a:t>
            </a:r>
          </a:p>
          <a:p>
            <a:pPr lvl="1"/>
            <a:r>
              <a:rPr lang="en-US" dirty="0">
                <a:latin typeface="+mj-lt"/>
              </a:rPr>
              <a:t>Even when they have the same health insurance or the ability to pay</a:t>
            </a:r>
          </a:p>
          <a:p>
            <a:r>
              <a:rPr lang="en-US" b="1" dirty="0"/>
              <a:t>Causes of Healthcare Disparities </a:t>
            </a:r>
          </a:p>
          <a:p>
            <a:pPr lvl="1"/>
            <a:r>
              <a:rPr lang="en-US" b="1" dirty="0">
                <a:latin typeface="+mj-lt"/>
              </a:rPr>
              <a:t>Healthcare system organization and operation</a:t>
            </a:r>
          </a:p>
          <a:p>
            <a:pPr lvl="2"/>
            <a:r>
              <a:rPr lang="en-US" dirty="0">
                <a:latin typeface="+mj-lt"/>
              </a:rPr>
              <a:t>Cost containment, Public health insurance, Access</a:t>
            </a:r>
          </a:p>
          <a:p>
            <a:pPr lvl="1"/>
            <a:r>
              <a:rPr lang="en-US" b="1" dirty="0">
                <a:latin typeface="+mj-lt"/>
              </a:rPr>
              <a:t>Patients’ attitudes and behaviors</a:t>
            </a:r>
          </a:p>
          <a:p>
            <a:pPr lvl="2"/>
            <a:r>
              <a:rPr lang="en-US" dirty="0">
                <a:latin typeface="+mj-lt"/>
              </a:rPr>
              <a:t>Historical mistrust, not following doctor’s orders</a:t>
            </a:r>
          </a:p>
          <a:p>
            <a:pPr lvl="1"/>
            <a:r>
              <a:rPr lang="en-US" b="1" dirty="0">
                <a:solidFill>
                  <a:srgbClr val="FFFF00"/>
                </a:solidFill>
                <a:latin typeface="+mj-lt"/>
              </a:rPr>
              <a:t>Healthcare providers biases, prejudices, and uncertainty when treating minorities </a:t>
            </a:r>
          </a:p>
          <a:p>
            <a:pPr lvl="2"/>
            <a:r>
              <a:rPr lang="en-US" b="1" dirty="0">
                <a:solidFill>
                  <a:srgbClr val="FFFF00"/>
                </a:solidFill>
                <a:latin typeface="+mj-lt"/>
              </a:rPr>
              <a:t>Ism’s and Stereotypes, communication  </a:t>
            </a:r>
          </a:p>
          <a:p>
            <a:pPr lvl="2"/>
            <a:endParaRPr lang="en-US" dirty="0">
              <a:latin typeface="+mj-lt"/>
            </a:endParaRPr>
          </a:p>
          <a:p>
            <a:pPr lvl="2"/>
            <a:r>
              <a:rPr lang="en-US" sz="1800" b="1" dirty="0">
                <a:latin typeface="+mj-lt"/>
              </a:rPr>
              <a:t>[IOM (2003). Unequal Treatment: Confronting Racial and Ethnic Disparities in Health Care.]</a:t>
            </a:r>
          </a:p>
          <a:p>
            <a:endParaRPr lang="en-US" dirty="0"/>
          </a:p>
        </p:txBody>
      </p:sp>
    </p:spTree>
    <p:extLst>
      <p:ext uri="{BB962C8B-B14F-4D97-AF65-F5344CB8AC3E}">
        <p14:creationId xmlns:p14="http://schemas.microsoft.com/office/powerpoint/2010/main" val="253997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Tw Cen MT" panose="020B0602020104020603"/>
                <a:ea typeface="+mn-ea"/>
                <a:cs typeface="+mn-cs"/>
              </a:rPr>
              <a:t>When White folks catch a cold, Black folks get pneumonia</a:t>
            </a:r>
          </a:p>
        </p:txBody>
      </p:sp>
      <p:pic>
        <p:nvPicPr>
          <p:cNvPr id="4" name="Picture 3">
            <a:extLst>
              <a:ext uri="{FF2B5EF4-FFF2-40B4-BE49-F238E27FC236}">
                <a16:creationId xmlns="" xmlns:a16="http://schemas.microsoft.com/office/drawing/2014/main" id="{03774106-5BE0-4FA2-91C5-ADB5ACC0CE9C}"/>
              </a:ext>
            </a:extLst>
          </p:cNvPr>
          <p:cNvPicPr>
            <a:picLocks noChangeAspect="1"/>
          </p:cNvPicPr>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2423650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 xmlns:a16="http://schemas.microsoft.com/office/drawing/2014/main" id="{DD0E4A26-7559-41C3-8D2E-608C579CD8C2}"/>
              </a:ext>
            </a:extLst>
          </p:cNvPr>
          <p:cNvPicPr>
            <a:picLocks noChangeAspect="1"/>
          </p:cNvPicPr>
          <p:nvPr/>
        </p:nvPicPr>
        <p:blipFill>
          <a:blip r:embed="rId3"/>
          <a:stretch>
            <a:fillRect/>
          </a:stretch>
        </p:blipFill>
        <p:spPr>
          <a:xfrm>
            <a:off x="643467" y="689101"/>
            <a:ext cx="10905066" cy="5479796"/>
          </a:xfrm>
          <a:prstGeom prst="rect">
            <a:avLst/>
          </a:prstGeom>
        </p:spPr>
      </p:pic>
    </p:spTree>
    <p:extLst>
      <p:ext uri="{BB962C8B-B14F-4D97-AF65-F5344CB8AC3E}">
        <p14:creationId xmlns:p14="http://schemas.microsoft.com/office/powerpoint/2010/main" val="857117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1" y="640263"/>
            <a:ext cx="3727052" cy="5254510"/>
          </a:xfrm>
        </p:spPr>
        <p:txBody>
          <a:bodyPr>
            <a:normAutofit/>
          </a:bodyPr>
          <a:lstStyle/>
          <a:p>
            <a:r>
              <a:rPr lang="en-US" b="1" dirty="0">
                <a:latin typeface="+mn-lt"/>
              </a:rPr>
              <a:t>Health Equity </a:t>
            </a:r>
            <a:br>
              <a:rPr lang="en-US" b="1" dirty="0">
                <a:latin typeface="+mn-lt"/>
              </a:rPr>
            </a:br>
            <a:r>
              <a:rPr lang="en-US" b="1" dirty="0">
                <a:latin typeface="+mn-lt"/>
              </a:rPr>
              <a:t> </a:t>
            </a:r>
            <a:br>
              <a:rPr lang="en-US" b="1" dirty="0">
                <a:latin typeface="+mn-lt"/>
              </a:rPr>
            </a:br>
            <a:r>
              <a:rPr lang="en-US" b="1" dirty="0">
                <a:latin typeface="+mn-lt"/>
              </a:rPr>
              <a:t>Dr. Camara Jones </a:t>
            </a:r>
            <a:r>
              <a:rPr lang="en-US" sz="1800" b="1" dirty="0">
                <a:latin typeface="+mn-lt"/>
              </a:rPr>
              <a:t>(2014)</a:t>
            </a:r>
          </a:p>
        </p:txBody>
      </p:sp>
      <p:sp>
        <p:nvSpPr>
          <p:cNvPr id="3" name="Content Placeholder 2"/>
          <p:cNvSpPr>
            <a:spLocks noGrp="1"/>
          </p:cNvSpPr>
          <p:nvPr>
            <p:ph idx="1"/>
          </p:nvPr>
        </p:nvSpPr>
        <p:spPr>
          <a:xfrm>
            <a:off x="5069840" y="182880"/>
            <a:ext cx="6990080" cy="6532880"/>
          </a:xfrm>
        </p:spPr>
        <p:txBody>
          <a:bodyPr anchor="ctr">
            <a:normAutofit/>
          </a:bodyPr>
          <a:lstStyle/>
          <a:p>
            <a:r>
              <a:rPr lang="en-US" b="1" u="sng" dirty="0">
                <a:solidFill>
                  <a:schemeClr val="bg1"/>
                </a:solidFill>
              </a:rPr>
              <a:t>Health Equity</a:t>
            </a:r>
            <a:r>
              <a:rPr lang="en-US" dirty="0">
                <a:solidFill>
                  <a:schemeClr val="bg1"/>
                </a:solidFill>
              </a:rPr>
              <a:t>: Assurance of the conditions for optimal health for all people </a:t>
            </a:r>
          </a:p>
          <a:p>
            <a:endParaRPr lang="en-US" dirty="0">
              <a:solidFill>
                <a:schemeClr val="bg1"/>
              </a:solidFill>
            </a:endParaRPr>
          </a:p>
          <a:p>
            <a:r>
              <a:rPr lang="en-US" b="1" u="sng" dirty="0">
                <a:solidFill>
                  <a:schemeClr val="bg1"/>
                </a:solidFill>
              </a:rPr>
              <a:t>Three principles to achieve health equity</a:t>
            </a:r>
            <a:r>
              <a:rPr lang="en-US" dirty="0">
                <a:solidFill>
                  <a:schemeClr val="bg1"/>
                </a:solidFill>
              </a:rPr>
              <a:t>:</a:t>
            </a:r>
          </a:p>
          <a:p>
            <a:pPr lvl="1"/>
            <a:r>
              <a:rPr lang="en-US" sz="2800" dirty="0">
                <a:solidFill>
                  <a:schemeClr val="bg1"/>
                </a:solidFill>
              </a:rPr>
              <a:t>Providing resources according to need </a:t>
            </a:r>
          </a:p>
          <a:p>
            <a:pPr lvl="1"/>
            <a:r>
              <a:rPr lang="en-US" sz="2800" dirty="0">
                <a:solidFill>
                  <a:schemeClr val="bg1"/>
                </a:solidFill>
              </a:rPr>
              <a:t>Valuing all individuals and populations equally </a:t>
            </a:r>
          </a:p>
          <a:p>
            <a:pPr lvl="1"/>
            <a:r>
              <a:rPr lang="en-US" sz="2800" dirty="0">
                <a:solidFill>
                  <a:schemeClr val="bg1"/>
                </a:solidFill>
              </a:rPr>
              <a:t>Recognizing and rectifying historical injustices </a:t>
            </a:r>
          </a:p>
        </p:txBody>
      </p:sp>
    </p:spTree>
    <p:extLst>
      <p:ext uri="{BB962C8B-B14F-4D97-AF65-F5344CB8AC3E}">
        <p14:creationId xmlns:p14="http://schemas.microsoft.com/office/powerpoint/2010/main" val="267993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5400" b="1" dirty="0"/>
              <a:t>Moving Toward Health Equity </a:t>
            </a:r>
          </a:p>
        </p:txBody>
      </p:sp>
      <p:sp>
        <p:nvSpPr>
          <p:cNvPr id="3" name="Content Placeholder 2"/>
          <p:cNvSpPr>
            <a:spLocks noGrp="1"/>
          </p:cNvSpPr>
          <p:nvPr>
            <p:ph idx="1"/>
          </p:nvPr>
        </p:nvSpPr>
        <p:spPr>
          <a:xfrm>
            <a:off x="838200" y="1929384"/>
            <a:ext cx="10515600" cy="4251960"/>
          </a:xfrm>
        </p:spPr>
        <p:txBody>
          <a:bodyPr>
            <a:normAutofit/>
          </a:bodyPr>
          <a:lstStyle/>
          <a:p>
            <a:r>
              <a:rPr lang="en-US" sz="2400" b="1" dirty="0"/>
              <a:t>Definitions of Health Equity</a:t>
            </a:r>
          </a:p>
          <a:p>
            <a:endParaRPr lang="en-US" sz="2400" b="1" dirty="0"/>
          </a:p>
          <a:p>
            <a:pPr lvl="1"/>
            <a:r>
              <a:rPr lang="en-US" b="1" dirty="0"/>
              <a:t>“Health equity</a:t>
            </a:r>
            <a:r>
              <a:rPr lang="en-US" dirty="0"/>
              <a:t> is the state in which everyone has the opportunity to attain full </a:t>
            </a:r>
            <a:r>
              <a:rPr lang="en-US" b="1" dirty="0"/>
              <a:t>health</a:t>
            </a:r>
            <a:r>
              <a:rPr lang="en-US" dirty="0"/>
              <a:t> potential and no one is disadvantaged from achieving this potential because of social position or any other socially </a:t>
            </a:r>
            <a:r>
              <a:rPr lang="en-US" b="1" dirty="0"/>
              <a:t>defined</a:t>
            </a:r>
            <a:r>
              <a:rPr lang="en-US" dirty="0"/>
              <a:t> circumstance” (NASEM, 2017)</a:t>
            </a:r>
          </a:p>
          <a:p>
            <a:pPr lvl="1"/>
            <a:endParaRPr lang="en-US" dirty="0"/>
          </a:p>
          <a:p>
            <a:pPr lvl="1"/>
            <a:r>
              <a:rPr lang="en-US" b="1" dirty="0"/>
              <a:t>“Health equity</a:t>
            </a:r>
            <a:r>
              <a:rPr lang="en-US" dirty="0"/>
              <a:t> is defined as the absence of unfair and avoidable or remediable differences in </a:t>
            </a:r>
            <a:r>
              <a:rPr lang="en-US" b="1" dirty="0"/>
              <a:t>health</a:t>
            </a:r>
            <a:r>
              <a:rPr lang="en-US" dirty="0"/>
              <a:t> among population groups defined socially, economically, demographically or geographically” (WHO, 2020) </a:t>
            </a:r>
          </a:p>
        </p:txBody>
      </p:sp>
    </p:spTree>
    <p:extLst>
      <p:ext uri="{BB962C8B-B14F-4D97-AF65-F5344CB8AC3E}">
        <p14:creationId xmlns:p14="http://schemas.microsoft.com/office/powerpoint/2010/main" val="1319231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6DB073-497D-4557-B886-05653D0E4A4D}"/>
              </a:ext>
            </a:extLst>
          </p:cNvPr>
          <p:cNvSpPr>
            <a:spLocks noGrp="1"/>
          </p:cNvSpPr>
          <p:nvPr>
            <p:ph type="title"/>
          </p:nvPr>
        </p:nvSpPr>
        <p:spPr>
          <a:xfrm>
            <a:off x="503434" y="365126"/>
            <a:ext cx="4430517" cy="1054100"/>
          </a:xfrm>
        </p:spPr>
        <p:txBody>
          <a:bodyPr>
            <a:normAutofit fontScale="90000"/>
          </a:bodyPr>
          <a:lstStyle/>
          <a:p>
            <a:r>
              <a:rPr lang="en-US" b="1" dirty="0"/>
              <a:t>ANA Nursing Code </a:t>
            </a:r>
            <a:br>
              <a:rPr lang="en-US" b="1" dirty="0"/>
            </a:br>
            <a:r>
              <a:rPr lang="en-US" b="1" dirty="0"/>
              <a:t>of Ethics </a:t>
            </a:r>
          </a:p>
        </p:txBody>
      </p:sp>
      <p:sp>
        <p:nvSpPr>
          <p:cNvPr id="4" name="Content Placeholder 3">
            <a:extLst>
              <a:ext uri="{FF2B5EF4-FFF2-40B4-BE49-F238E27FC236}">
                <a16:creationId xmlns="" xmlns:a16="http://schemas.microsoft.com/office/drawing/2014/main" id="{63249D82-63CD-47E8-9CFA-2FD454380526}"/>
              </a:ext>
            </a:extLst>
          </p:cNvPr>
          <p:cNvSpPr>
            <a:spLocks noGrp="1"/>
          </p:cNvSpPr>
          <p:nvPr>
            <p:ph sz="half" idx="1"/>
          </p:nvPr>
        </p:nvSpPr>
        <p:spPr>
          <a:xfrm>
            <a:off x="400050" y="1900719"/>
            <a:ext cx="5619750" cy="4719156"/>
          </a:xfrm>
        </p:spPr>
        <p:txBody>
          <a:bodyPr>
            <a:normAutofit fontScale="55000" lnSpcReduction="20000"/>
          </a:bodyPr>
          <a:lstStyle/>
          <a:p>
            <a:pPr algn="l">
              <a:buFont typeface="Arial" panose="020B0604020202020204" pitchFamily="34" charset="0"/>
              <a:buChar char="•"/>
            </a:pPr>
            <a:r>
              <a:rPr lang="en-US" sz="3800" b="1" i="0" dirty="0">
                <a:solidFill>
                  <a:srgbClr val="7030A0"/>
                </a:solidFill>
                <a:effectLst/>
                <a:latin typeface="Lora"/>
              </a:rPr>
              <a:t>Provision 1: </a:t>
            </a:r>
            <a:r>
              <a:rPr lang="en-US" sz="3800" i="0" dirty="0">
                <a:solidFill>
                  <a:srgbClr val="7030A0"/>
                </a:solidFill>
                <a:effectLst/>
                <a:latin typeface="Lora"/>
              </a:rPr>
              <a:t>“Nurses must practice with compassion and respect for the inherent dignity, worth, and unique attributes of every person.”</a:t>
            </a:r>
          </a:p>
          <a:p>
            <a:pPr algn="l">
              <a:buFont typeface="Arial" panose="020B0604020202020204" pitchFamily="34" charset="0"/>
              <a:buChar char="•"/>
            </a:pPr>
            <a:r>
              <a:rPr lang="en-US" sz="3800" b="1" i="0" dirty="0">
                <a:solidFill>
                  <a:srgbClr val="0070C0"/>
                </a:solidFill>
                <a:effectLst/>
                <a:latin typeface="Lora"/>
              </a:rPr>
              <a:t>Provision 2: “</a:t>
            </a:r>
            <a:r>
              <a:rPr lang="en-US" sz="3800" b="0" i="0" dirty="0">
                <a:solidFill>
                  <a:srgbClr val="0070C0"/>
                </a:solidFill>
                <a:effectLst/>
                <a:latin typeface="Lora"/>
              </a:rPr>
              <a:t>The nurse’s primary commitment is to the patient, whether an individual, family, group, community, or population.”</a:t>
            </a:r>
          </a:p>
          <a:p>
            <a:pPr algn="l">
              <a:buFont typeface="Arial" panose="020B0604020202020204" pitchFamily="34" charset="0"/>
              <a:buChar char="•"/>
            </a:pPr>
            <a:r>
              <a:rPr lang="en-US" sz="3200" b="1" i="0" dirty="0">
                <a:solidFill>
                  <a:srgbClr val="222222"/>
                </a:solidFill>
                <a:effectLst/>
                <a:latin typeface="Lora"/>
              </a:rPr>
              <a:t>Provision 3: “</a:t>
            </a:r>
            <a:r>
              <a:rPr lang="en-US" sz="3200" b="0" i="0" dirty="0">
                <a:solidFill>
                  <a:srgbClr val="222222"/>
                </a:solidFill>
                <a:effectLst/>
                <a:latin typeface="Lora"/>
              </a:rPr>
              <a:t>The nurse promotes, advocates for, and protects the rights, health, and safety of the patient.”</a:t>
            </a:r>
          </a:p>
          <a:p>
            <a:pPr algn="l">
              <a:buFont typeface="Arial" panose="020B0604020202020204" pitchFamily="34" charset="0"/>
              <a:buChar char="•"/>
            </a:pPr>
            <a:r>
              <a:rPr lang="en-US" sz="3800" b="1" i="0" dirty="0">
                <a:solidFill>
                  <a:srgbClr val="00B050"/>
                </a:solidFill>
                <a:effectLst/>
                <a:latin typeface="Lora"/>
              </a:rPr>
              <a:t>Provision 4: “</a:t>
            </a:r>
            <a:r>
              <a:rPr lang="en-US" sz="3800" b="0" i="0" dirty="0">
                <a:solidFill>
                  <a:srgbClr val="00B050"/>
                </a:solidFill>
                <a:effectLst/>
                <a:latin typeface="Lora"/>
              </a:rPr>
              <a:t>The nurse has the authority, accountability, and responsibility for nursing practice; makes decisions; and takes action consistent with the obligation to promote health and to provide optimal care.”</a:t>
            </a:r>
          </a:p>
          <a:p>
            <a:endParaRPr lang="en-US" dirty="0"/>
          </a:p>
        </p:txBody>
      </p:sp>
      <p:sp>
        <p:nvSpPr>
          <p:cNvPr id="5" name="Content Placeholder 4">
            <a:extLst>
              <a:ext uri="{FF2B5EF4-FFF2-40B4-BE49-F238E27FC236}">
                <a16:creationId xmlns="" xmlns:a16="http://schemas.microsoft.com/office/drawing/2014/main" id="{B7E104CE-0484-491B-8ECB-AF5F979CB1AB}"/>
              </a:ext>
            </a:extLst>
          </p:cNvPr>
          <p:cNvSpPr>
            <a:spLocks noGrp="1"/>
          </p:cNvSpPr>
          <p:nvPr>
            <p:ph sz="half" idx="2"/>
          </p:nvPr>
        </p:nvSpPr>
        <p:spPr>
          <a:xfrm>
            <a:off x="6172200" y="365126"/>
            <a:ext cx="5181600" cy="6407149"/>
          </a:xfrm>
        </p:spPr>
        <p:txBody>
          <a:bodyPr>
            <a:normAutofit fontScale="55000" lnSpcReduction="20000"/>
          </a:bodyPr>
          <a:lstStyle/>
          <a:p>
            <a:pPr algn="l">
              <a:buFont typeface="Arial" panose="020B0604020202020204" pitchFamily="34" charset="0"/>
              <a:buChar char="•"/>
            </a:pPr>
            <a:r>
              <a:rPr lang="en-US" sz="3200" b="1" i="0" dirty="0">
                <a:solidFill>
                  <a:srgbClr val="222222"/>
                </a:solidFill>
                <a:effectLst/>
                <a:latin typeface="Lora"/>
              </a:rPr>
              <a:t>Provision 5: “</a:t>
            </a:r>
            <a:r>
              <a:rPr lang="en-US" sz="3200" b="0" i="0" dirty="0">
                <a:solidFill>
                  <a:srgbClr val="222222"/>
                </a:solidFill>
                <a:effectLst/>
                <a:latin typeface="Lora"/>
              </a:rPr>
              <a:t>The nurse owes the same duties to self as to others, including the responsibility to promote health and safety, preserve wholeness of character and integrity, maintain competence, and continue personal and professional growth.”</a:t>
            </a:r>
          </a:p>
          <a:p>
            <a:pPr algn="l">
              <a:buFont typeface="Arial" panose="020B0604020202020204" pitchFamily="34" charset="0"/>
              <a:buChar char="•"/>
            </a:pPr>
            <a:r>
              <a:rPr lang="en-US" sz="3200" b="1" i="0" dirty="0">
                <a:solidFill>
                  <a:srgbClr val="222222"/>
                </a:solidFill>
                <a:effectLst/>
                <a:latin typeface="Lora"/>
              </a:rPr>
              <a:t>Provision 6: “</a:t>
            </a:r>
            <a:r>
              <a:rPr lang="en-US" sz="3200" b="0" i="0" dirty="0">
                <a:solidFill>
                  <a:srgbClr val="222222"/>
                </a:solidFill>
                <a:effectLst/>
                <a:latin typeface="Lora"/>
              </a:rPr>
              <a:t>The nurse, through continual and collective effort, establishes, maintains, and improves the ethical environment of the work setting and conditions of employment that are conducive to safe, quality health care.”</a:t>
            </a:r>
          </a:p>
          <a:p>
            <a:pPr algn="l">
              <a:buFont typeface="Arial" panose="020B0604020202020204" pitchFamily="34" charset="0"/>
              <a:buChar char="•"/>
            </a:pPr>
            <a:r>
              <a:rPr lang="en-US" sz="3200" b="1" i="0" dirty="0">
                <a:solidFill>
                  <a:srgbClr val="FF0000"/>
                </a:solidFill>
                <a:effectLst/>
                <a:latin typeface="Lora"/>
              </a:rPr>
              <a:t>Provision 7: “</a:t>
            </a:r>
            <a:r>
              <a:rPr lang="en-US" sz="3200" b="0" i="0" dirty="0">
                <a:solidFill>
                  <a:srgbClr val="FF0000"/>
                </a:solidFill>
                <a:effectLst/>
                <a:latin typeface="Lora"/>
              </a:rPr>
              <a:t>The nurse, in all roles and settings, advances the profession through research and scholarly inquiry, professional standards development, and the generation of both nursing and health policy.”</a:t>
            </a:r>
          </a:p>
          <a:p>
            <a:pPr algn="l">
              <a:buFont typeface="Arial" panose="020B0604020202020204" pitchFamily="34" charset="0"/>
              <a:buChar char="•"/>
            </a:pPr>
            <a:r>
              <a:rPr lang="en-US" sz="3200" b="1" i="0" dirty="0">
                <a:solidFill>
                  <a:srgbClr val="7030A0"/>
                </a:solidFill>
                <a:effectLst/>
                <a:latin typeface="Lora"/>
              </a:rPr>
              <a:t>Provision 8: “The nurse collaborates with other health professionals and the public to protect human rights, promote health diplomacy, and reduce health disparities.”</a:t>
            </a:r>
          </a:p>
          <a:p>
            <a:pPr algn="l">
              <a:buFont typeface="Arial" panose="020B0604020202020204" pitchFamily="34" charset="0"/>
              <a:buChar char="•"/>
            </a:pPr>
            <a:r>
              <a:rPr lang="en-US" sz="3200" b="1" i="0" dirty="0">
                <a:solidFill>
                  <a:srgbClr val="222222"/>
                </a:solidFill>
                <a:effectLst/>
                <a:latin typeface="Lora"/>
              </a:rPr>
              <a:t>Provision 9: “</a:t>
            </a:r>
            <a:r>
              <a:rPr lang="en-US" sz="3200" b="0" i="0" dirty="0">
                <a:solidFill>
                  <a:srgbClr val="222222"/>
                </a:solidFill>
                <a:effectLst/>
                <a:latin typeface="Lora"/>
              </a:rPr>
              <a:t>The profession of nursing, collectively through its professional organizations, must articulate nursing values, maintain the integrity of the profession, and integrate principles of social justice into nursing and health policy</a:t>
            </a:r>
            <a:r>
              <a:rPr lang="en-US" sz="3200" b="1" i="0" dirty="0">
                <a:solidFill>
                  <a:srgbClr val="222222"/>
                </a:solidFill>
                <a:effectLst/>
                <a:latin typeface="Lora"/>
              </a:rPr>
              <a:t>.”</a:t>
            </a:r>
            <a:endParaRPr lang="en-US" sz="3200" b="0" i="0" dirty="0">
              <a:solidFill>
                <a:srgbClr val="222222"/>
              </a:solidFill>
              <a:effectLst/>
              <a:latin typeface="Lora"/>
            </a:endParaRPr>
          </a:p>
          <a:p>
            <a:endParaRPr lang="en-US" dirty="0"/>
          </a:p>
        </p:txBody>
      </p:sp>
      <p:pic>
        <p:nvPicPr>
          <p:cNvPr id="1026" name="Picture 2" descr="The Future of Nursing 2020-2030 | National Academies">
            <a:extLst>
              <a:ext uri="{FF2B5EF4-FFF2-40B4-BE49-F238E27FC236}">
                <a16:creationId xmlns="" xmlns:a16="http://schemas.microsoft.com/office/drawing/2014/main" id="{24D25DE1-560C-469A-8B48-5F02D1D3F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9550"/>
            <a:ext cx="11430000"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805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53E5BD-0412-41CE-9B1E-7704D474C041}"/>
              </a:ext>
            </a:extLst>
          </p:cNvPr>
          <p:cNvSpPr>
            <a:spLocks noGrp="1"/>
          </p:cNvSpPr>
          <p:nvPr>
            <p:ph type="title"/>
          </p:nvPr>
        </p:nvSpPr>
        <p:spPr>
          <a:xfrm>
            <a:off x="838200" y="365125"/>
            <a:ext cx="10515600" cy="1175999"/>
          </a:xfrm>
        </p:spPr>
        <p:txBody>
          <a:bodyPr>
            <a:normAutofit fontScale="90000"/>
          </a:bodyPr>
          <a:lstStyle/>
          <a:p>
            <a:pPr algn="ctr"/>
            <a:r>
              <a:rPr lang="en-US" b="1" dirty="0"/>
              <a:t>The Future of Nursing 2020-2030: Charting a Path to Achieve Health Equity</a:t>
            </a:r>
          </a:p>
        </p:txBody>
      </p:sp>
      <p:sp>
        <p:nvSpPr>
          <p:cNvPr id="3" name="Content Placeholder 2">
            <a:extLst>
              <a:ext uri="{FF2B5EF4-FFF2-40B4-BE49-F238E27FC236}">
                <a16:creationId xmlns="" xmlns:a16="http://schemas.microsoft.com/office/drawing/2014/main" id="{AB5E115D-67C9-4A42-A64E-7D568D578DCE}"/>
              </a:ext>
            </a:extLst>
          </p:cNvPr>
          <p:cNvSpPr>
            <a:spLocks noGrp="1"/>
          </p:cNvSpPr>
          <p:nvPr>
            <p:ph idx="1"/>
          </p:nvPr>
        </p:nvSpPr>
        <p:spPr>
          <a:xfrm>
            <a:off x="636998" y="1623318"/>
            <a:ext cx="10962526" cy="4377432"/>
          </a:xfrm>
        </p:spPr>
        <p:txBody>
          <a:bodyPr>
            <a:normAutofit fontScale="92500" lnSpcReduction="20000"/>
          </a:bodyPr>
          <a:lstStyle/>
          <a:p>
            <a:r>
              <a:rPr lang="en-US" b="1" dirty="0"/>
              <a:t>Vision</a:t>
            </a:r>
            <a:r>
              <a:rPr lang="en-US" dirty="0"/>
              <a:t> </a:t>
            </a:r>
          </a:p>
          <a:p>
            <a:pPr lvl="1"/>
            <a:r>
              <a:rPr lang="en-US" b="1" dirty="0">
                <a:solidFill>
                  <a:srgbClr val="FFFF00"/>
                </a:solidFill>
              </a:rPr>
              <a:t>The achievement of health equity in the United States built on strengthened nursing capacity and expertise</a:t>
            </a:r>
          </a:p>
          <a:p>
            <a:endParaRPr lang="en-US" dirty="0"/>
          </a:p>
          <a:p>
            <a:r>
              <a:rPr lang="en-US" b="1" dirty="0"/>
              <a:t>Health Equity achieved through ten desired Nursing Outcomes</a:t>
            </a:r>
          </a:p>
          <a:p>
            <a:pPr lvl="1"/>
            <a:r>
              <a:rPr lang="en-US" dirty="0"/>
              <a:t>Nurses are prepared to act individually, through teams, and across sectors to meet challenges associated with an aging population, access to primary care, mental and behavioral health problems, structural racism, high maternal mortality and morbidity, and </a:t>
            </a:r>
            <a:r>
              <a:rPr lang="en-US" b="1" dirty="0">
                <a:solidFill>
                  <a:srgbClr val="FFFF00"/>
                </a:solidFill>
              </a:rPr>
              <a:t>elimination of the disproportionate disease burden carried by specific segments of the U.S. population</a:t>
            </a:r>
          </a:p>
          <a:p>
            <a:pPr lvl="1"/>
            <a:r>
              <a:rPr lang="en-US" b="1" dirty="0"/>
              <a:t>Nurses reflect the people and communities served throughout the nation, helping to ensure that individuals receive </a:t>
            </a:r>
            <a:r>
              <a:rPr lang="en-US" b="1" dirty="0">
                <a:solidFill>
                  <a:srgbClr val="FFFF00"/>
                </a:solidFill>
              </a:rPr>
              <a:t>culturally competent, equitable health care services</a:t>
            </a:r>
          </a:p>
          <a:p>
            <a:pPr lvl="1"/>
            <a:r>
              <a:rPr lang="en-US" dirty="0"/>
              <a:t>Health care systems enable and support nurses to tailor care to meet the specific medical and social needs of </a:t>
            </a:r>
            <a:r>
              <a:rPr lang="en-US" b="1" dirty="0">
                <a:solidFill>
                  <a:srgbClr val="FFFF00"/>
                </a:solidFill>
              </a:rPr>
              <a:t>diverse patients to optimize their health</a:t>
            </a:r>
          </a:p>
          <a:p>
            <a:endParaRPr lang="en-US" dirty="0"/>
          </a:p>
        </p:txBody>
      </p:sp>
    </p:spTree>
    <p:extLst>
      <p:ext uri="{BB962C8B-B14F-4D97-AF65-F5344CB8AC3E}">
        <p14:creationId xmlns:p14="http://schemas.microsoft.com/office/powerpoint/2010/main" val="903529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77C205-370B-4573-9948-7DC25DC63CE3}"/>
              </a:ext>
            </a:extLst>
          </p:cNvPr>
          <p:cNvSpPr>
            <a:spLocks noGrp="1"/>
          </p:cNvSpPr>
          <p:nvPr>
            <p:ph type="title"/>
          </p:nvPr>
        </p:nvSpPr>
        <p:spPr>
          <a:xfrm>
            <a:off x="838200" y="365125"/>
            <a:ext cx="10515600" cy="1052709"/>
          </a:xfrm>
        </p:spPr>
        <p:txBody>
          <a:bodyPr>
            <a:normAutofit fontScale="90000"/>
          </a:bodyPr>
          <a:lstStyle/>
          <a:p>
            <a:pPr algn="ctr"/>
            <a:r>
              <a:rPr lang="en-US" b="1" dirty="0"/>
              <a:t>The Future of Nursing 2020-2030: Charting a Path to Achieve Health Equity</a:t>
            </a:r>
          </a:p>
        </p:txBody>
      </p:sp>
      <p:sp>
        <p:nvSpPr>
          <p:cNvPr id="3" name="Content Placeholder 2">
            <a:extLst>
              <a:ext uri="{FF2B5EF4-FFF2-40B4-BE49-F238E27FC236}">
                <a16:creationId xmlns="" xmlns:a16="http://schemas.microsoft.com/office/drawing/2014/main" id="{A25031BD-9754-4D07-B6C8-31341FCC59C3}"/>
              </a:ext>
            </a:extLst>
          </p:cNvPr>
          <p:cNvSpPr>
            <a:spLocks noGrp="1"/>
          </p:cNvSpPr>
          <p:nvPr>
            <p:ph idx="1"/>
          </p:nvPr>
        </p:nvSpPr>
        <p:spPr>
          <a:xfrm>
            <a:off x="838200" y="1500027"/>
            <a:ext cx="10515600" cy="4548348"/>
          </a:xfrm>
        </p:spPr>
        <p:txBody>
          <a:bodyPr>
            <a:normAutofit fontScale="92500" lnSpcReduction="20000"/>
          </a:bodyPr>
          <a:lstStyle/>
          <a:p>
            <a:r>
              <a:rPr lang="en-US" b="1" dirty="0"/>
              <a:t>Nursing Roles and Leadership</a:t>
            </a:r>
          </a:p>
          <a:p>
            <a:pPr lvl="1"/>
            <a:r>
              <a:rPr lang="en-US" dirty="0"/>
              <a:t>Conclusion 9-4: </a:t>
            </a:r>
            <a:r>
              <a:rPr lang="en-US" b="1" dirty="0">
                <a:solidFill>
                  <a:srgbClr val="FFFF00"/>
                </a:solidFill>
              </a:rPr>
              <a:t>Nurse leaders have a responsibility to address structural racism, cultural racism, and discrimination based on identity </a:t>
            </a:r>
            <a:r>
              <a:rPr lang="en-US" dirty="0"/>
              <a:t>(e.g., sexual orientation, gender), place (e.g., rural, urban), and circumstances (e.g., disabled, mental health condition) </a:t>
            </a:r>
            <a:r>
              <a:rPr lang="en-US" b="1" dirty="0">
                <a:solidFill>
                  <a:srgbClr val="FFFF00"/>
                </a:solidFill>
              </a:rPr>
              <a:t>within the nursing profession </a:t>
            </a:r>
            <a:r>
              <a:rPr lang="en-US" dirty="0"/>
              <a:t>and to help build structures and systems at the societal level that address these issues to promote health equity</a:t>
            </a:r>
          </a:p>
          <a:p>
            <a:pPr lvl="1"/>
            <a:endParaRPr lang="en-US" dirty="0"/>
          </a:p>
          <a:p>
            <a:r>
              <a:rPr lang="en-US" b="1" dirty="0"/>
              <a:t>Recommendation 9</a:t>
            </a:r>
            <a:r>
              <a:rPr lang="en-US" dirty="0"/>
              <a:t>: </a:t>
            </a:r>
          </a:p>
          <a:p>
            <a:pPr lvl="1"/>
            <a:r>
              <a:rPr lang="en-US" dirty="0"/>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a:t>
            </a:r>
            <a:r>
              <a:rPr lang="en-US" b="1" dirty="0">
                <a:solidFill>
                  <a:srgbClr val="FFFF00"/>
                </a:solidFill>
              </a:rPr>
              <a:t>to develop and support a research agenda and evidence base</a:t>
            </a:r>
            <a:r>
              <a:rPr lang="en-US" b="1" dirty="0">
                <a:solidFill>
                  <a:srgbClr val="FF0000"/>
                </a:solidFill>
              </a:rPr>
              <a:t> </a:t>
            </a:r>
            <a:r>
              <a:rPr lang="en-US" dirty="0"/>
              <a:t>describing the impact of nursing interventions, including multisector collaboration, on social determinants of health, environmental health, health equity, and nurses’ health and well-being</a:t>
            </a:r>
          </a:p>
        </p:txBody>
      </p:sp>
    </p:spTree>
    <p:extLst>
      <p:ext uri="{BB962C8B-B14F-4D97-AF65-F5344CB8AC3E}">
        <p14:creationId xmlns:p14="http://schemas.microsoft.com/office/powerpoint/2010/main" val="796359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762B209-DF97-4265-AFC0-790B5BADD68E}"/>
              </a:ext>
            </a:extLst>
          </p:cNvPr>
          <p:cNvSpPr>
            <a:spLocks noGrp="1"/>
          </p:cNvSpPr>
          <p:nvPr>
            <p:ph type="ctrTitle"/>
          </p:nvPr>
        </p:nvSpPr>
        <p:spPr>
          <a:xfrm>
            <a:off x="7464614" y="1783959"/>
            <a:ext cx="4087306" cy="2889114"/>
          </a:xfrm>
        </p:spPr>
        <p:txBody>
          <a:bodyPr anchor="b">
            <a:normAutofit/>
          </a:bodyPr>
          <a:lstStyle/>
          <a:p>
            <a:pPr algn="l"/>
            <a:r>
              <a:rPr lang="en-US" sz="3400" b="0" i="0" dirty="0">
                <a:effectLst/>
                <a:latin typeface="Raleway"/>
              </a:rPr>
              <a:t>“Of all the forms of inequality, injustice in health care is the most shocking and inhumane.”</a:t>
            </a:r>
            <a:endParaRPr lang="en-US" sz="3400" dirty="0"/>
          </a:p>
        </p:txBody>
      </p:sp>
      <p:sp>
        <p:nvSpPr>
          <p:cNvPr id="5" name="Subtitle 4">
            <a:extLst>
              <a:ext uri="{FF2B5EF4-FFF2-40B4-BE49-F238E27FC236}">
                <a16:creationId xmlns="" xmlns:a16="http://schemas.microsoft.com/office/drawing/2014/main" id="{BF3A011E-7F84-4C8B-844E-8AB749BC9B7C}"/>
              </a:ext>
            </a:extLst>
          </p:cNvPr>
          <p:cNvSpPr>
            <a:spLocks noGrp="1"/>
          </p:cNvSpPr>
          <p:nvPr>
            <p:ph type="subTitle" idx="1"/>
          </p:nvPr>
        </p:nvSpPr>
        <p:spPr>
          <a:xfrm>
            <a:off x="7464612" y="5374640"/>
            <a:ext cx="4087305" cy="524116"/>
          </a:xfrm>
        </p:spPr>
        <p:txBody>
          <a:bodyPr anchor="t">
            <a:normAutofit/>
          </a:bodyPr>
          <a:lstStyle/>
          <a:p>
            <a:pPr algn="l"/>
            <a:r>
              <a:rPr lang="en-US" sz="2000" dirty="0"/>
              <a:t>Rev. Dr. Martin Luther King Jr. </a:t>
            </a:r>
          </a:p>
        </p:txBody>
      </p:sp>
      <p:pic>
        <p:nvPicPr>
          <p:cNvPr id="2050" name="Picture 2" descr="Honoring Dr. Martin Luther King Jr.">
            <a:extLst>
              <a:ext uri="{FF2B5EF4-FFF2-40B4-BE49-F238E27FC236}">
                <a16:creationId xmlns="" xmlns:a16="http://schemas.microsoft.com/office/drawing/2014/main" id="{0C52313C-DCA2-4A6F-B0FC-41361527E3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93" r="10943"/>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 xmlns:a16="http://schemas.microsoft.com/office/drawing/2014/main" id="{022BDE4A-8A20-4A69-9C5A-581C82036A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77C8DCF-82E4-41DD-8C14-4E856E909355}"/>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4800" b="1" kern="1200" dirty="0">
                <a:solidFill>
                  <a:schemeClr val="tx1"/>
                </a:solidFill>
                <a:latin typeface="+mj-lt"/>
                <a:ea typeface="+mj-ea"/>
                <a:cs typeface="+mj-cs"/>
              </a:rPr>
              <a:t>What can nursing do to Dismantle Racism  </a:t>
            </a:r>
          </a:p>
        </p:txBody>
      </p:sp>
      <p:pic>
        <p:nvPicPr>
          <p:cNvPr id="1026" name="Picture 2" descr="Feature: Combatting Racism | Science Connection">
            <a:extLst>
              <a:ext uri="{FF2B5EF4-FFF2-40B4-BE49-F238E27FC236}">
                <a16:creationId xmlns="" xmlns:a16="http://schemas.microsoft.com/office/drawing/2014/main" id="{FF402EDA-4F78-4DAC-A711-1BCECC6F6AD5}"/>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5188" r="227" b="1"/>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 xmlns:a16="http://schemas.microsoft.com/office/drawing/2014/main" id="{81880B5C-C6AD-43D7-B51F-FC2F583ABE73}"/>
              </a:ext>
            </a:extLst>
          </p:cNvPr>
          <p:cNvPicPr>
            <a:picLocks noGrp="1" noChangeAspect="1"/>
          </p:cNvPicPr>
          <p:nvPr>
            <p:ph sz="half" idx="2"/>
          </p:nvPr>
        </p:nvPicPr>
        <p:blipFill rotWithShape="1">
          <a:blip r:embed="rId3"/>
          <a:srcRect t="2870" r="-2" b="2041"/>
          <a:stretch/>
        </p:blipFill>
        <p:spPr>
          <a:xfrm>
            <a:off x="6189934" y="2410448"/>
            <a:ext cx="5803323" cy="3890357"/>
          </a:xfrm>
          <a:prstGeom prst="rect">
            <a:avLst/>
          </a:prstGeom>
        </p:spPr>
      </p:pic>
    </p:spTree>
    <p:extLst>
      <p:ext uri="{BB962C8B-B14F-4D97-AF65-F5344CB8AC3E}">
        <p14:creationId xmlns:p14="http://schemas.microsoft.com/office/powerpoint/2010/main" val="129625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6638D-1746-4B4B-9054-15DA53FEF105}"/>
              </a:ext>
            </a:extLst>
          </p:cNvPr>
          <p:cNvSpPr>
            <a:spLocks noGrp="1"/>
          </p:cNvSpPr>
          <p:nvPr>
            <p:ph type="title"/>
          </p:nvPr>
        </p:nvSpPr>
        <p:spPr/>
        <p:txBody>
          <a:bodyPr/>
          <a:lstStyle/>
          <a:p>
            <a:pPr algn="ctr"/>
            <a:r>
              <a:rPr lang="en-US" dirty="0"/>
              <a:t>Top TEN Ways to be Antiracist in Nursing </a:t>
            </a:r>
          </a:p>
        </p:txBody>
      </p:sp>
      <p:pic>
        <p:nvPicPr>
          <p:cNvPr id="5" name="Content Placeholder 4" descr="Logo, company name&#10;&#10;Description automatically generated">
            <a:extLst>
              <a:ext uri="{FF2B5EF4-FFF2-40B4-BE49-F238E27FC236}">
                <a16:creationId xmlns="" xmlns:a16="http://schemas.microsoft.com/office/drawing/2014/main" id="{8955C135-6E21-4328-A8A2-1B02EB6BBAA6}"/>
              </a:ext>
            </a:extLst>
          </p:cNvPr>
          <p:cNvPicPr>
            <a:picLocks noGrp="1" noChangeAspect="1"/>
          </p:cNvPicPr>
          <p:nvPr>
            <p:ph idx="1"/>
          </p:nvPr>
        </p:nvPicPr>
        <p:blipFill>
          <a:blip r:embed="rId2"/>
          <a:stretch>
            <a:fillRect/>
          </a:stretch>
        </p:blipFill>
        <p:spPr>
          <a:xfrm>
            <a:off x="1130157" y="1690688"/>
            <a:ext cx="9842643" cy="4288872"/>
          </a:xfrm>
        </p:spPr>
      </p:pic>
    </p:spTree>
    <p:extLst>
      <p:ext uri="{BB962C8B-B14F-4D97-AF65-F5344CB8AC3E}">
        <p14:creationId xmlns:p14="http://schemas.microsoft.com/office/powerpoint/2010/main" val="26235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8B10C-B4F7-430B-91D2-1FD6B40A0775}"/>
              </a:ext>
            </a:extLst>
          </p:cNvPr>
          <p:cNvSpPr>
            <a:spLocks noGrp="1"/>
          </p:cNvSpPr>
          <p:nvPr>
            <p:ph type="title"/>
          </p:nvPr>
        </p:nvSpPr>
        <p:spPr/>
        <p:txBody>
          <a:bodyPr/>
          <a:lstStyle/>
          <a:p>
            <a:pPr algn="ctr"/>
            <a:r>
              <a:rPr lang="en-US" dirty="0"/>
              <a:t>To be Antiracist in Nursing </a:t>
            </a:r>
          </a:p>
        </p:txBody>
      </p:sp>
      <p:pic>
        <p:nvPicPr>
          <p:cNvPr id="5" name="Content Placeholder 4" descr="Timeline&#10;&#10;Description automatically generated">
            <a:extLst>
              <a:ext uri="{FF2B5EF4-FFF2-40B4-BE49-F238E27FC236}">
                <a16:creationId xmlns="" xmlns:a16="http://schemas.microsoft.com/office/drawing/2014/main" id="{C87F750A-D2EE-4CA9-9DE5-6324B0A75B40}"/>
              </a:ext>
            </a:extLst>
          </p:cNvPr>
          <p:cNvPicPr>
            <a:picLocks noGrp="1" noChangeAspect="1"/>
          </p:cNvPicPr>
          <p:nvPr>
            <p:ph idx="1"/>
          </p:nvPr>
        </p:nvPicPr>
        <p:blipFill>
          <a:blip r:embed="rId2"/>
          <a:stretch>
            <a:fillRect/>
          </a:stretch>
        </p:blipFill>
        <p:spPr>
          <a:xfrm>
            <a:off x="1037691" y="1993187"/>
            <a:ext cx="10316110" cy="3965823"/>
          </a:xfrm>
        </p:spPr>
      </p:pic>
    </p:spTree>
    <p:extLst>
      <p:ext uri="{BB962C8B-B14F-4D97-AF65-F5344CB8AC3E}">
        <p14:creationId xmlns:p14="http://schemas.microsoft.com/office/powerpoint/2010/main" val="3910937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DC488F-78A2-494F-A65F-66C4FAF71175}"/>
              </a:ext>
            </a:extLst>
          </p:cNvPr>
          <p:cNvSpPr>
            <a:spLocks noGrp="1"/>
          </p:cNvSpPr>
          <p:nvPr>
            <p:ph type="title"/>
          </p:nvPr>
        </p:nvSpPr>
        <p:spPr/>
        <p:txBody>
          <a:bodyPr/>
          <a:lstStyle/>
          <a:p>
            <a:pPr algn="ctr"/>
            <a:r>
              <a:rPr lang="en-US" dirty="0"/>
              <a:t>To be Antiracist in Nursing </a:t>
            </a:r>
          </a:p>
        </p:txBody>
      </p:sp>
      <p:pic>
        <p:nvPicPr>
          <p:cNvPr id="5" name="Content Placeholder 4" descr="Timeline&#10;&#10;Description automatically generated with medium confidence">
            <a:extLst>
              <a:ext uri="{FF2B5EF4-FFF2-40B4-BE49-F238E27FC236}">
                <a16:creationId xmlns="" xmlns:a16="http://schemas.microsoft.com/office/drawing/2014/main" id="{9C1528C3-E456-4D1F-88C2-DFCC8BCA0CB7}"/>
              </a:ext>
            </a:extLst>
          </p:cNvPr>
          <p:cNvPicPr>
            <a:picLocks noGrp="1" noChangeAspect="1"/>
          </p:cNvPicPr>
          <p:nvPr>
            <p:ph idx="1"/>
          </p:nvPr>
        </p:nvPicPr>
        <p:blipFill>
          <a:blip r:embed="rId2"/>
          <a:stretch>
            <a:fillRect/>
          </a:stretch>
        </p:blipFill>
        <p:spPr>
          <a:xfrm>
            <a:off x="838200" y="2208944"/>
            <a:ext cx="10442825" cy="3708971"/>
          </a:xfrm>
        </p:spPr>
      </p:pic>
    </p:spTree>
    <p:extLst>
      <p:ext uri="{BB962C8B-B14F-4D97-AF65-F5344CB8AC3E}">
        <p14:creationId xmlns:p14="http://schemas.microsoft.com/office/powerpoint/2010/main" val="1760193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237F8-FB62-420F-B4A5-F5A550D93375}"/>
              </a:ext>
            </a:extLst>
          </p:cNvPr>
          <p:cNvSpPr>
            <a:spLocks noGrp="1"/>
          </p:cNvSpPr>
          <p:nvPr>
            <p:ph type="title"/>
          </p:nvPr>
        </p:nvSpPr>
        <p:spPr/>
        <p:txBody>
          <a:bodyPr/>
          <a:lstStyle/>
          <a:p>
            <a:pPr algn="ctr"/>
            <a:r>
              <a:rPr lang="en-US" dirty="0"/>
              <a:t>To be Antiracist in Nursing </a:t>
            </a:r>
          </a:p>
        </p:txBody>
      </p:sp>
      <p:pic>
        <p:nvPicPr>
          <p:cNvPr id="5" name="Content Placeholder 4" descr="Timeline&#10;&#10;Description automatically generated">
            <a:extLst>
              <a:ext uri="{FF2B5EF4-FFF2-40B4-BE49-F238E27FC236}">
                <a16:creationId xmlns="" xmlns:a16="http://schemas.microsoft.com/office/drawing/2014/main" id="{60EEC551-2332-4D23-B4D1-1CBE0CA28D4C}"/>
              </a:ext>
            </a:extLst>
          </p:cNvPr>
          <p:cNvPicPr>
            <a:picLocks noGrp="1" noChangeAspect="1"/>
          </p:cNvPicPr>
          <p:nvPr>
            <p:ph idx="1"/>
          </p:nvPr>
        </p:nvPicPr>
        <p:blipFill>
          <a:blip r:embed="rId2"/>
          <a:stretch>
            <a:fillRect/>
          </a:stretch>
        </p:blipFill>
        <p:spPr>
          <a:xfrm>
            <a:off x="838199" y="2106201"/>
            <a:ext cx="10515599" cy="3719245"/>
          </a:xfrm>
        </p:spPr>
      </p:pic>
    </p:spTree>
    <p:extLst>
      <p:ext uri="{BB962C8B-B14F-4D97-AF65-F5344CB8AC3E}">
        <p14:creationId xmlns:p14="http://schemas.microsoft.com/office/powerpoint/2010/main" val="4111389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8A8858-BBCB-4ECB-B76A-2D964208A935}"/>
              </a:ext>
            </a:extLst>
          </p:cNvPr>
          <p:cNvSpPr>
            <a:spLocks noGrp="1"/>
          </p:cNvSpPr>
          <p:nvPr>
            <p:ph type="title"/>
          </p:nvPr>
        </p:nvSpPr>
        <p:spPr/>
        <p:txBody>
          <a:bodyPr/>
          <a:lstStyle/>
          <a:p>
            <a:pPr algn="ctr"/>
            <a:r>
              <a:rPr lang="en-US" dirty="0"/>
              <a:t>To be Antiracist in Nursing </a:t>
            </a:r>
          </a:p>
        </p:txBody>
      </p:sp>
      <p:pic>
        <p:nvPicPr>
          <p:cNvPr id="5" name="Content Placeholder 4" descr="Timeline&#10;&#10;Description automatically generated">
            <a:extLst>
              <a:ext uri="{FF2B5EF4-FFF2-40B4-BE49-F238E27FC236}">
                <a16:creationId xmlns="" xmlns:a16="http://schemas.microsoft.com/office/drawing/2014/main" id="{CA0FB450-A111-4635-8207-2B25E406E957}"/>
              </a:ext>
            </a:extLst>
          </p:cNvPr>
          <p:cNvPicPr>
            <a:picLocks noGrp="1" noChangeAspect="1"/>
          </p:cNvPicPr>
          <p:nvPr>
            <p:ph idx="1"/>
          </p:nvPr>
        </p:nvPicPr>
        <p:blipFill>
          <a:blip r:embed="rId2"/>
          <a:stretch>
            <a:fillRect/>
          </a:stretch>
        </p:blipFill>
        <p:spPr>
          <a:xfrm>
            <a:off x="838200" y="2106202"/>
            <a:ext cx="10515600" cy="3657600"/>
          </a:xfrm>
        </p:spPr>
      </p:pic>
    </p:spTree>
    <p:extLst>
      <p:ext uri="{BB962C8B-B14F-4D97-AF65-F5344CB8AC3E}">
        <p14:creationId xmlns:p14="http://schemas.microsoft.com/office/powerpoint/2010/main" val="451173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25AAA-3E16-4406-9FEC-C6444778F918}"/>
              </a:ext>
            </a:extLst>
          </p:cNvPr>
          <p:cNvSpPr>
            <a:spLocks noGrp="1"/>
          </p:cNvSpPr>
          <p:nvPr>
            <p:ph type="title"/>
          </p:nvPr>
        </p:nvSpPr>
        <p:spPr/>
        <p:txBody>
          <a:bodyPr/>
          <a:lstStyle/>
          <a:p>
            <a:pPr algn="ctr"/>
            <a:r>
              <a:rPr lang="en-US" dirty="0"/>
              <a:t>To be Antiracist in Nursing </a:t>
            </a:r>
          </a:p>
        </p:txBody>
      </p:sp>
      <p:pic>
        <p:nvPicPr>
          <p:cNvPr id="5" name="Content Placeholder 4" descr="Timeline&#10;&#10;Description automatically generated">
            <a:extLst>
              <a:ext uri="{FF2B5EF4-FFF2-40B4-BE49-F238E27FC236}">
                <a16:creationId xmlns="" xmlns:a16="http://schemas.microsoft.com/office/drawing/2014/main" id="{3A09C873-66D1-451A-88C8-8B19592DDF31}"/>
              </a:ext>
            </a:extLst>
          </p:cNvPr>
          <p:cNvPicPr>
            <a:picLocks noGrp="1" noChangeAspect="1"/>
          </p:cNvPicPr>
          <p:nvPr>
            <p:ph idx="1"/>
          </p:nvPr>
        </p:nvPicPr>
        <p:blipFill>
          <a:blip r:embed="rId2"/>
          <a:stretch>
            <a:fillRect/>
          </a:stretch>
        </p:blipFill>
        <p:spPr>
          <a:xfrm>
            <a:off x="838200" y="2126751"/>
            <a:ext cx="10515600" cy="3688422"/>
          </a:xfrm>
        </p:spPr>
      </p:pic>
    </p:spTree>
    <p:extLst>
      <p:ext uri="{BB962C8B-B14F-4D97-AF65-F5344CB8AC3E}">
        <p14:creationId xmlns:p14="http://schemas.microsoft.com/office/powerpoint/2010/main" val="3782828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D2A855D8-446D-44FF-AD07-5D883DF90F03}"/>
              </a:ext>
            </a:extLst>
          </p:cNvPr>
          <p:cNvSpPr>
            <a:spLocks noGrp="1"/>
          </p:cNvSpPr>
          <p:nvPr>
            <p:ph type="title"/>
          </p:nvPr>
        </p:nvSpPr>
        <p:spPr>
          <a:xfrm>
            <a:off x="838200" y="365125"/>
            <a:ext cx="10515600" cy="836951"/>
          </a:xfrm>
        </p:spPr>
        <p:txBody>
          <a:bodyPr>
            <a:normAutofit/>
          </a:bodyPr>
          <a:lstStyle/>
          <a:p>
            <a:r>
              <a:rPr lang="en-US" dirty="0"/>
              <a:t>Teaching a more Inclusive Nursing History</a:t>
            </a:r>
          </a:p>
        </p:txBody>
      </p:sp>
      <p:pic>
        <p:nvPicPr>
          <p:cNvPr id="2050" name="Picture 2" descr="Nursing Clio Moving Beyond Florence: Why We Need to Decolonize Nursing  History">
            <a:extLst>
              <a:ext uri="{FF2B5EF4-FFF2-40B4-BE49-F238E27FC236}">
                <a16:creationId xmlns="" xmlns:a16="http://schemas.microsoft.com/office/drawing/2014/main" id="{E5AF4BAA-D36E-4F22-8FB9-1F2D4E79849F}"/>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71763"/>
            <a:ext cx="6886575" cy="45797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D2DD7C32-C3A1-4BD8-AA72-62C0E66EECD9}"/>
              </a:ext>
            </a:extLst>
          </p:cNvPr>
          <p:cNvSpPr txBox="1"/>
          <p:nvPr/>
        </p:nvSpPr>
        <p:spPr>
          <a:xfrm>
            <a:off x="8085762" y="1471763"/>
            <a:ext cx="3678148" cy="3046988"/>
          </a:xfrm>
          <a:prstGeom prst="rect">
            <a:avLst/>
          </a:prstGeom>
          <a:noFill/>
        </p:spPr>
        <p:txBody>
          <a:bodyPr wrap="square" rtlCol="0">
            <a:spAutoFit/>
          </a:bodyPr>
          <a:lstStyle/>
          <a:p>
            <a:r>
              <a:rPr lang="en-US" sz="3200" dirty="0">
                <a:solidFill>
                  <a:schemeClr val="bg1"/>
                </a:solidFill>
              </a:rPr>
              <a:t>Nursing History if taught at all in nursing schools is usually taught from a White Eurocentric female perspective</a:t>
            </a:r>
          </a:p>
        </p:txBody>
      </p:sp>
    </p:spTree>
    <p:extLst>
      <p:ext uri="{BB962C8B-B14F-4D97-AF65-F5344CB8AC3E}">
        <p14:creationId xmlns:p14="http://schemas.microsoft.com/office/powerpoint/2010/main" val="2904555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yond the Rivalry: Florence Nightingale and Mary Seacole | History Today"/>
          <p:cNvPicPr>
            <a:picLocks noChangeAspect="1" noChangeArrowheads="1"/>
          </p:cNvPicPr>
          <p:nvPr/>
        </p:nvPicPr>
        <p:blipFill rotWithShape="1">
          <a:blip r:embed="rId3">
            <a:extLst>
              <a:ext uri="{28A0092B-C50C-407E-A947-70E740481C1C}">
                <a14:useLocalDpi xmlns:a14="http://schemas.microsoft.com/office/drawing/2010/main" val="0"/>
              </a:ext>
            </a:extLst>
          </a:blip>
          <a:srcRect r="7543" b="-1"/>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Mary Seacole: Google Doodle honours heroic nurse | WIRED UK"/>
          <p:cNvPicPr>
            <a:picLocks noGrp="1" noChangeAspect="1" noChangeArrowheads="1"/>
          </p:cNvPicPr>
          <p:nvPr>
            <p:ph idx="1"/>
          </p:nvPr>
        </p:nvPicPr>
        <p:blipFill rotWithShape="1">
          <a:blip r:embed="rId4" cstate="hqprint">
            <a:extLst>
              <a:ext uri="{28A0092B-C50C-407E-A947-70E740481C1C}">
                <a14:useLocalDpi xmlns:a14="http://schemas.microsoft.com/office/drawing/2010/main" val="0"/>
              </a:ext>
            </a:extLst>
          </a:blip>
          <a:srcRect b="574"/>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8056" y="681038"/>
            <a:ext cx="2804504" cy="1325563"/>
          </a:xfrm>
        </p:spPr>
        <p:txBody>
          <a:bodyPr vert="horz" lIns="91440" tIns="45720" rIns="91440" bIns="45720" rtlCol="0" anchor="ctr">
            <a:normAutofit/>
          </a:bodyPr>
          <a:lstStyle/>
          <a:p>
            <a:r>
              <a:rPr lang="en-US" sz="2800" b="1" kern="1200" dirty="0">
                <a:latin typeface="+mj-lt"/>
                <a:ea typeface="+mj-ea"/>
                <a:cs typeface="+mj-cs"/>
              </a:rPr>
              <a:t>Promote an Inclusive Nursing History </a:t>
            </a:r>
          </a:p>
        </p:txBody>
      </p:sp>
      <p:sp>
        <p:nvSpPr>
          <p:cNvPr id="4" name="TextBox 3"/>
          <p:cNvSpPr txBox="1"/>
          <p:nvPr/>
        </p:nvSpPr>
        <p:spPr>
          <a:xfrm>
            <a:off x="448056" y="2258171"/>
            <a:ext cx="2804504" cy="3918792"/>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1" i="0" u="none" strike="noStrike" cap="none" spc="0" normalizeH="0" baseline="0" noProof="0" dirty="0">
                <a:ln>
                  <a:noFill/>
                </a:ln>
                <a:solidFill>
                  <a:srgbClr val="FFFF00"/>
                </a:solidFill>
                <a:effectLst/>
                <a:uLnTx/>
                <a:uFillTx/>
              </a:rPr>
              <a:t>Mary Seacole</a:t>
            </a:r>
            <a:r>
              <a:rPr kumimoji="0" lang="en-US" sz="1700" b="0" i="0" u="none" strike="noStrike" cap="none" spc="0" normalizeH="0" baseline="0" noProof="0" dirty="0">
                <a:ln>
                  <a:noFill/>
                </a:ln>
                <a:solidFill>
                  <a:schemeClr val="bg1"/>
                </a:solidFill>
                <a:effectLst/>
                <a:uLnTx/>
                <a:uFillTx/>
              </a:rPr>
              <a:t>: (1805, Kingston, Jamaica— May 14, 1881, </a:t>
            </a:r>
            <a:r>
              <a:rPr lang="en-US" sz="1700" dirty="0">
                <a:solidFill>
                  <a:schemeClr val="bg1"/>
                </a:solidFill>
              </a:rPr>
              <a:t>L</a:t>
            </a:r>
            <a:r>
              <a:rPr kumimoji="0" lang="en-US" sz="1700" b="0" i="0" u="none" strike="noStrike" cap="none" spc="0" normalizeH="0" baseline="0" noProof="0" dirty="0">
                <a:ln>
                  <a:noFill/>
                </a:ln>
                <a:solidFill>
                  <a:schemeClr val="bg1"/>
                </a:solidFill>
                <a:effectLst/>
                <a:uLnTx/>
                <a:uFillTx/>
              </a:rPr>
              <a:t>ondon</a:t>
            </a:r>
            <a:r>
              <a:rPr kumimoji="0" lang="en-US" sz="1700" b="0" i="0" u="none" strike="noStrike" cap="none" spc="0" normalizeH="0" baseline="0" noProof="0" dirty="0">
                <a:ln>
                  <a:noFill/>
                </a:ln>
                <a:solidFill>
                  <a:schemeClr val="bg1"/>
                </a:solidFill>
                <a:effectLst/>
                <a:uLnTx/>
                <a:uFillTx/>
              </a:rPr>
              <a:t>, England), Jamaican businesswoman who provided sustenance and care for British soldiers at the battlefront during the Crimean War</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solidFill>
                <a:schemeClr val="bg1"/>
              </a:solidFill>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1" i="0" u="none" strike="noStrike" cap="none" spc="0" normalizeH="0" baseline="0" noProof="0" dirty="0">
                <a:ln>
                  <a:noFill/>
                </a:ln>
                <a:solidFill>
                  <a:srgbClr val="FFFF00"/>
                </a:solidFill>
                <a:effectLst/>
                <a:uLnTx/>
                <a:uFillTx/>
              </a:rPr>
              <a:t>Florence Nightingale</a:t>
            </a:r>
            <a:r>
              <a:rPr kumimoji="0" lang="en-US" sz="1700" b="0" i="0" u="none" strike="noStrike" cap="none" spc="0" normalizeH="0" baseline="0" noProof="0" dirty="0">
                <a:ln>
                  <a:noFill/>
                </a:ln>
                <a:solidFill>
                  <a:schemeClr val="bg1"/>
                </a:solidFill>
                <a:effectLst/>
                <a:uLnTx/>
                <a:uFillTx/>
              </a:rPr>
              <a:t>:  (1820 – 1910), Credited as being the Founder of Modern Nursing. Also provide care to soldiers during the Crimean War. </a:t>
            </a:r>
          </a:p>
        </p:txBody>
      </p:sp>
    </p:spTree>
    <p:extLst>
      <p:ext uri="{BB962C8B-B14F-4D97-AF65-F5344CB8AC3E}">
        <p14:creationId xmlns:p14="http://schemas.microsoft.com/office/powerpoint/2010/main" val="785163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60" y="365125"/>
            <a:ext cx="11126912" cy="889743"/>
          </a:xfrm>
        </p:spPr>
        <p:txBody>
          <a:bodyPr/>
          <a:lstStyle/>
          <a:p>
            <a:pPr algn="ctr"/>
            <a:r>
              <a:rPr lang="en-US" b="1" dirty="0"/>
              <a:t>Modern Inclusive Nursing History Exemplar  </a:t>
            </a:r>
          </a:p>
        </p:txBody>
      </p:sp>
      <p:pic>
        <p:nvPicPr>
          <p:cNvPr id="3076" name="Picture 4" descr="Photo of Dean Randolph Rasch smiling at camera with portrait back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51" y="1255452"/>
            <a:ext cx="2729352" cy="3244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651" y="4738549"/>
            <a:ext cx="272935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Tw Cen MT" panose="020B0602020104020603"/>
                <a:ea typeface="+mn-ea"/>
                <a:cs typeface="+mn-cs"/>
              </a:rPr>
              <a:t>Randolph F. R. Rasch</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 PhD, RN, FNP, FAANP, FAAN </a:t>
            </a: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 </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Frist Black Male to ever earn a PhD in Nursing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w Cen MT" panose="020B0602020104020603"/>
              <a:ea typeface="+mn-ea"/>
              <a:cs typeface="+mn-cs"/>
            </a:endParaRPr>
          </a:p>
        </p:txBody>
      </p:sp>
      <p:pic>
        <p:nvPicPr>
          <p:cNvPr id="3078" name="Picture 6" descr="Dr. Ernest Grant Re-Elected as VP of the American Nurses' Association |  Department of Sur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732" y="1342417"/>
            <a:ext cx="2309442" cy="32086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70051" y="1848255"/>
            <a:ext cx="2723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00"/>
                </a:solidFill>
                <a:latin typeface="Tw Cen MT" panose="020B0602020104020603"/>
              </a:rPr>
              <a:t>Eric J. Williams, </a:t>
            </a:r>
            <a:r>
              <a:rPr lang="en-US" b="1" dirty="0">
                <a:solidFill>
                  <a:schemeClr val="bg1"/>
                </a:solidFill>
                <a:latin typeface="Tw Cen MT" panose="020B0602020104020603"/>
              </a:rPr>
              <a:t>DNP, RN, CNE, FAAN -</a:t>
            </a: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 </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First </a:t>
            </a:r>
            <a:r>
              <a:rPr lang="en-US" b="1" dirty="0">
                <a:solidFill>
                  <a:srgbClr val="FFFFFF"/>
                </a:solidFill>
                <a:latin typeface="Tw Cen MT" panose="020B0602020104020603"/>
              </a:rPr>
              <a:t>Male president of National Black Nurses Association</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 </a:t>
            </a:r>
          </a:p>
        </p:txBody>
      </p:sp>
      <p:sp>
        <p:nvSpPr>
          <p:cNvPr id="6" name="TextBox 5"/>
          <p:cNvSpPr txBox="1"/>
          <p:nvPr/>
        </p:nvSpPr>
        <p:spPr>
          <a:xfrm>
            <a:off x="6649732" y="4883286"/>
            <a:ext cx="23094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Tw Cen MT" panose="020B0602020104020603"/>
                <a:ea typeface="+mn-ea"/>
                <a:cs typeface="+mn-cs"/>
              </a:rPr>
              <a:t>Ernest Grant</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 PhD, RN, FAAN-  36th president of the 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First male ANA President</a:t>
            </a:r>
          </a:p>
        </p:txBody>
      </p:sp>
      <p:pic>
        <p:nvPicPr>
          <p:cNvPr id="3080" name="Picture 8" descr="ly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4217" y="3717181"/>
            <a:ext cx="2055036"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474740" y="1527243"/>
            <a:ext cx="250973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Tw Cen MT" panose="020B0602020104020603"/>
                <a:ea typeface="+mn-ea"/>
                <a:cs typeface="+mn-cs"/>
              </a:rPr>
              <a:t>Courtney </a:t>
            </a:r>
            <a:r>
              <a:rPr kumimoji="0" lang="en-US" sz="1800" b="1" i="0" u="none" strike="noStrike" kern="1200" cap="none" spc="0" normalizeH="0" baseline="0" noProof="0" dirty="0">
                <a:ln>
                  <a:noFill/>
                </a:ln>
                <a:solidFill>
                  <a:srgbClr val="FFFF00"/>
                </a:solidFill>
                <a:effectLst/>
                <a:uLnTx/>
                <a:uFillTx/>
                <a:latin typeface="Tw Cen MT" panose="020B0602020104020603"/>
                <a:ea typeface="+mn-ea"/>
                <a:cs typeface="+mn-cs"/>
              </a:rPr>
              <a:t>Lyder</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 ND, RN, FAAN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Frist Black Male named dean of a U.S. nursing school (UCLA, </a:t>
            </a:r>
            <a:r>
              <a:rPr lang="en-US" b="1" dirty="0">
                <a:solidFill>
                  <a:srgbClr val="FFFFFF"/>
                </a:solidFill>
                <a:latin typeface="Tw Cen MT" panose="020B0602020104020603"/>
              </a:rPr>
              <a:t>200</a:t>
            </a: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8)</a:t>
            </a:r>
          </a:p>
        </p:txBody>
      </p:sp>
      <p:pic>
        <p:nvPicPr>
          <p:cNvPr id="1026" name="Picture 2" descr="Eric J. Williams to Co-Chair Campaign Committee | Campaign for Action">
            <a:extLst>
              <a:ext uri="{FF2B5EF4-FFF2-40B4-BE49-F238E27FC236}">
                <a16:creationId xmlns="" xmlns:a16="http://schemas.microsoft.com/office/drawing/2014/main" id="{12B04440-85B5-47B0-BA30-9CD62FA5C80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87730" y="3048584"/>
            <a:ext cx="3123671" cy="300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0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5540" y="-1307763"/>
            <a:ext cx="13811250" cy="9201150"/>
          </a:xfrm>
          <a:prstGeom prst="rect">
            <a:avLst/>
          </a:prstGeom>
        </p:spPr>
      </p:pic>
      <p:sp>
        <p:nvSpPr>
          <p:cNvPr id="5" name="TextBox 4"/>
          <p:cNvSpPr txBox="1"/>
          <p:nvPr/>
        </p:nvSpPr>
        <p:spPr>
          <a:xfrm>
            <a:off x="3142034" y="2412460"/>
            <a:ext cx="57042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w Cen MT" panose="020B0602020104020603"/>
                <a:ea typeface="+mn-ea"/>
                <a:cs typeface="+mn-cs"/>
              </a:rPr>
              <a:t>How did we get here </a:t>
            </a:r>
          </a:p>
        </p:txBody>
      </p:sp>
      <p:sp>
        <p:nvSpPr>
          <p:cNvPr id="7" name="TextBox 6"/>
          <p:cNvSpPr txBox="1"/>
          <p:nvPr/>
        </p:nvSpPr>
        <p:spPr>
          <a:xfrm>
            <a:off x="-207523" y="3771089"/>
            <a:ext cx="3871608" cy="2091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w Cen MT" panose="020B0602020104020603"/>
              <a:ea typeface="+mn-ea"/>
              <a:cs typeface="+mn-cs"/>
            </a:endParaRPr>
          </a:p>
        </p:txBody>
      </p:sp>
      <p:sp>
        <p:nvSpPr>
          <p:cNvPr id="8" name="TextBox 7"/>
          <p:cNvSpPr txBox="1"/>
          <p:nvPr/>
        </p:nvSpPr>
        <p:spPr>
          <a:xfrm>
            <a:off x="-207523" y="3732685"/>
            <a:ext cx="3871608" cy="2091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w Cen MT" panose="020B0602020104020603"/>
              <a:ea typeface="+mn-ea"/>
              <a:cs typeface="+mn-cs"/>
            </a:endParaRPr>
          </a:p>
        </p:txBody>
      </p:sp>
      <p:pic>
        <p:nvPicPr>
          <p:cNvPr id="9" name="Picture 8"/>
          <p:cNvPicPr>
            <a:picLocks noChangeAspect="1"/>
          </p:cNvPicPr>
          <p:nvPr/>
        </p:nvPicPr>
        <p:blipFill>
          <a:blip r:embed="rId3"/>
          <a:stretch>
            <a:fillRect/>
          </a:stretch>
        </p:blipFill>
        <p:spPr>
          <a:xfrm>
            <a:off x="-681342" y="3158750"/>
            <a:ext cx="4216129" cy="2632953"/>
          </a:xfrm>
          <a:prstGeom prst="rect">
            <a:avLst/>
          </a:prstGeom>
        </p:spPr>
      </p:pic>
      <p:pic>
        <p:nvPicPr>
          <p:cNvPr id="10" name="Picture 9"/>
          <p:cNvPicPr>
            <a:picLocks noChangeAspect="1"/>
          </p:cNvPicPr>
          <p:nvPr/>
        </p:nvPicPr>
        <p:blipFill>
          <a:blip r:embed="rId4"/>
          <a:stretch>
            <a:fillRect/>
          </a:stretch>
        </p:blipFill>
        <p:spPr>
          <a:xfrm>
            <a:off x="3664085" y="4240398"/>
            <a:ext cx="4352521" cy="2532937"/>
          </a:xfrm>
          <a:prstGeom prst="rect">
            <a:avLst/>
          </a:prstGeom>
        </p:spPr>
      </p:pic>
      <p:pic>
        <p:nvPicPr>
          <p:cNvPr id="11" name="Picture 10"/>
          <p:cNvPicPr>
            <a:picLocks noChangeAspect="1"/>
          </p:cNvPicPr>
          <p:nvPr/>
        </p:nvPicPr>
        <p:blipFill>
          <a:blip r:embed="rId5"/>
          <a:stretch>
            <a:fillRect/>
          </a:stretch>
        </p:blipFill>
        <p:spPr>
          <a:xfrm>
            <a:off x="5710643" y="962682"/>
            <a:ext cx="4298611" cy="1449778"/>
          </a:xfrm>
          <a:prstGeom prst="rect">
            <a:avLst/>
          </a:prstGeom>
        </p:spPr>
      </p:pic>
    </p:spTree>
    <p:extLst>
      <p:ext uri="{BB962C8B-B14F-4D97-AF65-F5344CB8AC3E}">
        <p14:creationId xmlns:p14="http://schemas.microsoft.com/office/powerpoint/2010/main" val="189149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457200"/>
            <a:ext cx="3932237" cy="1303506"/>
          </a:xfrm>
        </p:spPr>
        <p:txBody>
          <a:bodyPr>
            <a:normAutofit/>
          </a:bodyPr>
          <a:lstStyle/>
          <a:p>
            <a:r>
              <a:rPr lang="en-US" dirty="0"/>
              <a:t/>
            </a:r>
            <a:br>
              <a:rPr lang="en-US" dirty="0"/>
            </a:br>
            <a:endParaRPr lang="en-US" dirty="0"/>
          </a:p>
        </p:txBody>
      </p:sp>
      <p:sp>
        <p:nvSpPr>
          <p:cNvPr id="9" name="Text Placeholder 8"/>
          <p:cNvSpPr>
            <a:spLocks noGrp="1"/>
          </p:cNvSpPr>
          <p:nvPr>
            <p:ph type="body" sz="half" idx="2"/>
          </p:nvPr>
        </p:nvSpPr>
        <p:spPr>
          <a:xfrm>
            <a:off x="389106" y="270953"/>
            <a:ext cx="4382919" cy="6431403"/>
          </a:xfrm>
        </p:spPr>
        <p:txBody>
          <a:bodyPr>
            <a:normAutofit/>
          </a:bodyPr>
          <a:lstStyle/>
          <a:p>
            <a:pPr marL="285750" indent="-285750">
              <a:buFont typeface="Wingdings" panose="05000000000000000000" pitchFamily="2" charset="2"/>
              <a:buChar char="Ø"/>
            </a:pPr>
            <a:r>
              <a:rPr lang="en-US" sz="2400" dirty="0"/>
              <a:t>A website and archive celebrating the contributions of BIPOC nurses to the nursing profession. </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Started by nurses and launched on February 1, 2021 to coincide with Black History Month</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Website: </a:t>
            </a:r>
            <a:r>
              <a:rPr lang="en-US" sz="2400" dirty="0">
                <a:hlinkClick r:id="rId2"/>
              </a:rPr>
              <a:t>https://medium.com/nurses-you-should-know</a:t>
            </a:r>
            <a:r>
              <a:rPr lang="en-US" sz="2400" dirty="0"/>
              <a:t> </a:t>
            </a:r>
          </a:p>
          <a:p>
            <a:pPr marL="285750" indent="-285750">
              <a:buFont typeface="Wingdings" panose="05000000000000000000" pitchFamily="2" charset="2"/>
              <a:buChar char="Ø"/>
            </a:pPr>
            <a:r>
              <a:rPr lang="en-US" sz="2400" dirty="0"/>
              <a:t>My Profile: </a:t>
            </a:r>
            <a:r>
              <a:rPr lang="en-US" sz="2400" dirty="0">
                <a:hlinkClick r:id="rId3"/>
              </a:rPr>
              <a:t>https://medium.com/nurses-you-should-know/sheldon-d-fields-5d0d219e31e6</a:t>
            </a:r>
            <a:r>
              <a:rPr lang="en-US" sz="2400" dirty="0"/>
              <a:t> </a:t>
            </a:r>
          </a:p>
          <a:p>
            <a:endParaRPr lang="en-US" dirty="0"/>
          </a:p>
          <a:p>
            <a:endParaRPr lang="en-US" dirty="0"/>
          </a:p>
        </p:txBody>
      </p:sp>
      <p:pic>
        <p:nvPicPr>
          <p:cNvPr id="1026" name="Picture 2" descr="Nurses You Should Know: Helping Change the Nursing Narrativ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30694" y="270953"/>
            <a:ext cx="6172200" cy="2572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4 Things You Need to Know as a New Nu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510" y="4049438"/>
            <a:ext cx="6363038" cy="270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544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BA8EF6-33CE-409F-9436-11C799DA5628}"/>
              </a:ext>
            </a:extLst>
          </p:cNvPr>
          <p:cNvSpPr>
            <a:spLocks noGrp="1"/>
          </p:cNvSpPr>
          <p:nvPr>
            <p:ph type="title"/>
          </p:nvPr>
        </p:nvSpPr>
        <p:spPr>
          <a:xfrm>
            <a:off x="838200" y="282933"/>
            <a:ext cx="10515600" cy="693112"/>
          </a:xfrm>
        </p:spPr>
        <p:txBody>
          <a:bodyPr>
            <a:normAutofit fontScale="90000"/>
          </a:bodyPr>
          <a:lstStyle/>
          <a:p>
            <a:r>
              <a:rPr lang="en-US" b="1" dirty="0">
                <a:latin typeface="+mn-lt"/>
              </a:rPr>
              <a:t>Conclusions</a:t>
            </a:r>
            <a:r>
              <a:rPr lang="en-US" dirty="0"/>
              <a:t> </a:t>
            </a:r>
          </a:p>
        </p:txBody>
      </p:sp>
      <p:graphicFrame>
        <p:nvGraphicFramePr>
          <p:cNvPr id="5" name="Content Placeholder 2">
            <a:extLst>
              <a:ext uri="{FF2B5EF4-FFF2-40B4-BE49-F238E27FC236}">
                <a16:creationId xmlns="" xmlns:a16="http://schemas.microsoft.com/office/drawing/2014/main" id="{ACA3DE76-7D21-47C7-A3AE-42CBD5D20845}"/>
              </a:ext>
            </a:extLst>
          </p:cNvPr>
          <p:cNvGraphicFramePr>
            <a:graphicFrameLocks noGrp="1"/>
          </p:cNvGraphicFramePr>
          <p:nvPr>
            <p:ph idx="1"/>
            <p:extLst>
              <p:ext uri="{D42A27DB-BD31-4B8C-83A1-F6EECF244321}">
                <p14:modId xmlns:p14="http://schemas.microsoft.com/office/powerpoint/2010/main" val="39506709"/>
              </p:ext>
            </p:extLst>
          </p:nvPr>
        </p:nvGraphicFramePr>
        <p:xfrm>
          <a:off x="838200" y="883578"/>
          <a:ext cx="10515600" cy="5445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1983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130"/>
            <a:ext cx="10515600" cy="1037318"/>
          </a:xfrm>
        </p:spPr>
        <p:txBody>
          <a:bodyPr/>
          <a:lstStyle/>
          <a:p>
            <a:r>
              <a:rPr lang="en-US" b="1" dirty="0">
                <a:latin typeface="+mn-lt"/>
              </a:rPr>
              <a:t>Internet Resources </a:t>
            </a:r>
          </a:p>
        </p:txBody>
      </p:sp>
      <p:sp>
        <p:nvSpPr>
          <p:cNvPr id="3" name="Content Placeholder 2"/>
          <p:cNvSpPr>
            <a:spLocks noGrp="1"/>
          </p:cNvSpPr>
          <p:nvPr>
            <p:ph idx="1"/>
          </p:nvPr>
        </p:nvSpPr>
        <p:spPr>
          <a:xfrm>
            <a:off x="838200" y="1253448"/>
            <a:ext cx="10515600" cy="5388422"/>
          </a:xfrm>
        </p:spPr>
        <p:txBody>
          <a:bodyPr>
            <a:normAutofit fontScale="92500" lnSpcReduction="20000"/>
          </a:bodyPr>
          <a:lstStyle/>
          <a:p>
            <a:r>
              <a:rPr lang="en-US" b="1" dirty="0"/>
              <a:t>Beyond Florence – Web site</a:t>
            </a:r>
          </a:p>
          <a:p>
            <a:pPr lvl="1"/>
            <a:r>
              <a:rPr lang="en-US" dirty="0">
                <a:hlinkClick r:id="rId2"/>
              </a:rPr>
              <a:t>https://nursingclio.org/2021/02/04/moving-beyond-florence-why-we-need-to-decolonize-nursing-history/</a:t>
            </a:r>
            <a:r>
              <a:rPr lang="en-US" dirty="0"/>
              <a:t> </a:t>
            </a:r>
          </a:p>
          <a:p>
            <a:r>
              <a:rPr lang="en-US" b="1" dirty="0"/>
              <a:t>Healthy People 2030</a:t>
            </a:r>
          </a:p>
          <a:p>
            <a:pPr lvl="1"/>
            <a:r>
              <a:rPr lang="en-US" dirty="0">
                <a:hlinkClick r:id="rId3"/>
              </a:rPr>
              <a:t>https://health.gov/healthypeople</a:t>
            </a:r>
            <a:endParaRPr lang="en-US" dirty="0"/>
          </a:p>
          <a:p>
            <a:r>
              <a:rPr lang="en-US" b="1" dirty="0"/>
              <a:t>National Academy of Medicine / Culture of Health Tools </a:t>
            </a:r>
          </a:p>
          <a:p>
            <a:pPr lvl="1"/>
            <a:r>
              <a:rPr lang="en-US" dirty="0">
                <a:hlinkClick r:id="rId4"/>
              </a:rPr>
              <a:t>https://nam.edu/programs/culture-of-health/culture-of-health-tools-and-resources/</a:t>
            </a:r>
            <a:endParaRPr lang="en-US" dirty="0"/>
          </a:p>
          <a:p>
            <a:r>
              <a:rPr lang="en-US" b="1" dirty="0"/>
              <a:t>National Institute on Minority Health and Health Disparities </a:t>
            </a:r>
          </a:p>
          <a:p>
            <a:pPr lvl="1"/>
            <a:r>
              <a:rPr lang="en-US" dirty="0">
                <a:hlinkClick r:id="rId5"/>
              </a:rPr>
              <a:t>https://www.nimhd.nih.gov/</a:t>
            </a:r>
            <a:endParaRPr lang="en-US" dirty="0"/>
          </a:p>
          <a:p>
            <a:r>
              <a:rPr lang="en-US" b="1" dirty="0"/>
              <a:t>IOM The future of Nursing 2020 – 2030</a:t>
            </a:r>
          </a:p>
          <a:p>
            <a:pPr lvl="1"/>
            <a:r>
              <a:rPr lang="en-US" dirty="0">
                <a:hlinkClick r:id="rId6"/>
              </a:rPr>
              <a:t>https://nam.edu/publications/the-future-of-nursing-2020-2030/</a:t>
            </a:r>
            <a:endParaRPr lang="en-US" dirty="0"/>
          </a:p>
          <a:p>
            <a:r>
              <a:rPr lang="en-US" b="1" dirty="0"/>
              <a:t>IOM Unequal Treatment: Confronting Racial and Ethnic Disparities in Health Care</a:t>
            </a:r>
          </a:p>
          <a:p>
            <a:pPr lvl="1"/>
            <a:r>
              <a:rPr lang="en-US" dirty="0">
                <a:hlinkClick r:id="rId7"/>
              </a:rPr>
              <a:t>http://www.nationalacademies.org/hmd/Reports/2002/Unequal-Treatment-Confronting-Racial-and-Ethnic-Disparities-in-Health-Care.aspx</a:t>
            </a:r>
            <a:endParaRPr lang="en-US" dirty="0"/>
          </a:p>
          <a:p>
            <a:endParaRPr lang="en-US" dirty="0"/>
          </a:p>
        </p:txBody>
      </p:sp>
    </p:spTree>
    <p:extLst>
      <p:ext uri="{BB962C8B-B14F-4D97-AF65-F5344CB8AC3E}">
        <p14:creationId xmlns:p14="http://schemas.microsoft.com/office/powerpoint/2010/main" val="2425560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339047"/>
            <a:ext cx="6586491" cy="996593"/>
          </a:xfrm>
        </p:spPr>
        <p:txBody>
          <a:bodyPr vert="horz" lIns="91440" tIns="45720" rIns="91440" bIns="45720" rtlCol="0" anchor="b">
            <a:normAutofit fontScale="90000"/>
          </a:bodyPr>
          <a:lstStyle/>
          <a:p>
            <a:r>
              <a:rPr lang="en-US" sz="4100" b="1" dirty="0"/>
              <a:t>Institutional Racism via Michael Jackson </a:t>
            </a:r>
          </a:p>
        </p:txBody>
      </p:sp>
      <p:sp>
        <p:nvSpPr>
          <p:cNvPr id="3" name="Content Placeholder 2"/>
          <p:cNvSpPr>
            <a:spLocks noGrp="1"/>
          </p:cNvSpPr>
          <p:nvPr>
            <p:ph type="body" sz="half" idx="2"/>
          </p:nvPr>
        </p:nvSpPr>
        <p:spPr>
          <a:xfrm>
            <a:off x="4965431" y="1500027"/>
            <a:ext cx="6586489" cy="5095981"/>
          </a:xfrm>
        </p:spPr>
        <p:txBody>
          <a:bodyPr vert="horz" lIns="91440" tIns="45720" rIns="91440" bIns="45720" rtlCol="0">
            <a:normAutofit/>
          </a:bodyPr>
          <a:lstStyle/>
          <a:p>
            <a:pPr indent="-228600">
              <a:buFont typeface="Arial" panose="020B0604020202020204" pitchFamily="34" charset="0"/>
              <a:buChar char="•"/>
            </a:pPr>
            <a:r>
              <a:rPr lang="en-US" sz="2400" dirty="0"/>
              <a:t>When you have a moment here is a video that you can take a look at and share with your colleagues, family, &amp; friends</a:t>
            </a:r>
          </a:p>
          <a:p>
            <a:pPr indent="-228600">
              <a:buFont typeface="Arial" panose="020B0604020202020204" pitchFamily="34" charset="0"/>
              <a:buChar char="•"/>
            </a:pPr>
            <a:r>
              <a:rPr lang="en-US" sz="2400" dirty="0"/>
              <a:t>It is a very simple but powerful explanation of institutional racism</a:t>
            </a:r>
          </a:p>
          <a:p>
            <a:pPr lvl="1" indent="-228600">
              <a:buFont typeface="Arial" panose="020B0604020202020204" pitchFamily="34" charset="0"/>
              <a:buChar char="•"/>
            </a:pPr>
            <a:r>
              <a:rPr lang="en-US" sz="2400" dirty="0"/>
              <a:t>Recommendation: Use as an introduction for any trainings on institutional racism</a:t>
            </a:r>
          </a:p>
          <a:p>
            <a:pPr lvl="1" indent="-228600">
              <a:buFont typeface="Arial" panose="020B0604020202020204" pitchFamily="34" charset="0"/>
              <a:buChar char="•"/>
            </a:pPr>
            <a:r>
              <a:rPr lang="en-US" sz="2400" dirty="0"/>
              <a:t>Great ice breaker and conversation starter  </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dirty="0"/>
              <a:t>Link: </a:t>
            </a:r>
            <a:r>
              <a:rPr lang="en-US" sz="2400" dirty="0">
                <a:hlinkClick r:id="rId2"/>
              </a:rPr>
              <a:t>https://www.trtworld.com/video/social-videos/institutional-racism-in-us-explained-through-a-michael-jackson-song/5ace29d41b01722a81cbf1e7</a:t>
            </a:r>
            <a:r>
              <a:rPr lang="en-US" sz="2400" dirty="0"/>
              <a:t> </a:t>
            </a:r>
          </a:p>
        </p:txBody>
      </p:sp>
      <p:pic>
        <p:nvPicPr>
          <p:cNvPr id="1026" name="Picture 2" descr="Home | Michael Jackson Official Site">
            <a:extLst>
              <a:ext uri="{FF2B5EF4-FFF2-40B4-BE49-F238E27FC236}">
                <a16:creationId xmlns="" xmlns:a16="http://schemas.microsoft.com/office/drawing/2014/main" id="{C67E807B-77CE-48A4-81E8-39FEA6876D66}"/>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b="420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368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 xmlns:a16="http://schemas.microsoft.com/office/drawing/2014/main" id="{99F1FFA9-D672-408C-9220-ADEEC6ABD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 xmlns:a16="http://schemas.microsoft.com/office/drawing/2014/main" id="{D05099E6-F22D-4917-8381-DA1C593F3E34}"/>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4400" b="1" kern="1200" dirty="0">
                <a:solidFill>
                  <a:schemeClr val="tx1"/>
                </a:solidFill>
                <a:latin typeface="+mj-lt"/>
                <a:ea typeface="+mj-ea"/>
                <a:cs typeface="+mj-cs"/>
              </a:rPr>
              <a:t>Contact Information </a:t>
            </a:r>
            <a:r>
              <a:rPr lang="en-US" sz="4400" kern="1200" dirty="0">
                <a:solidFill>
                  <a:schemeClr val="tx1"/>
                </a:solidFill>
                <a:latin typeface="+mj-lt"/>
                <a:ea typeface="+mj-ea"/>
                <a:cs typeface="+mj-cs"/>
              </a:rPr>
              <a:t/>
            </a:r>
            <a:br>
              <a:rPr lang="en-US" sz="4400"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sp>
        <p:nvSpPr>
          <p:cNvPr id="6" name="Text Placeholder 5">
            <a:extLst>
              <a:ext uri="{FF2B5EF4-FFF2-40B4-BE49-F238E27FC236}">
                <a16:creationId xmlns="" xmlns:a16="http://schemas.microsoft.com/office/drawing/2014/main" id="{33D53EA5-8351-4508-8DE7-BF1A56226A2F}"/>
              </a:ext>
            </a:extLst>
          </p:cNvPr>
          <p:cNvSpPr>
            <a:spLocks noGrp="1"/>
          </p:cNvSpPr>
          <p:nvPr>
            <p:ph type="body" sz="half" idx="2"/>
          </p:nvPr>
        </p:nvSpPr>
        <p:spPr>
          <a:xfrm>
            <a:off x="575352" y="2034283"/>
            <a:ext cx="4325915" cy="4458592"/>
          </a:xfrm>
        </p:spPr>
        <p:txBody>
          <a:bodyPr vert="horz" lIns="91440" tIns="45720" rIns="91440" bIns="45720" rtlCol="0">
            <a:normAutofit/>
          </a:bodyPr>
          <a:lstStyle/>
          <a:p>
            <a:pPr indent="-228600">
              <a:buFont typeface="Arial" panose="020B0604020202020204" pitchFamily="34" charset="0"/>
              <a:buChar char="•"/>
            </a:pPr>
            <a:r>
              <a:rPr lang="en-US" sz="2800" b="1" dirty="0"/>
              <a:t>Sheldon D. Fields</a:t>
            </a:r>
          </a:p>
          <a:p>
            <a:r>
              <a:rPr lang="en-US" sz="2000" b="1" dirty="0"/>
              <a:t>PhD, RN, FNP-BC, AACRN, FAANP, FNAP, FAAN</a:t>
            </a:r>
            <a:endParaRPr lang="en-US" sz="2000" dirty="0"/>
          </a:p>
          <a:p>
            <a:pPr indent="-228600">
              <a:buFont typeface="Arial" panose="020B0604020202020204" pitchFamily="34" charset="0"/>
              <a:buChar char="•"/>
            </a:pPr>
            <a:r>
              <a:rPr lang="en-US" sz="2000" dirty="0">
                <a:hlinkClick r:id="rId2"/>
              </a:rPr>
              <a:t>Email: sdf5275@psu.edu</a:t>
            </a:r>
            <a:r>
              <a:rPr lang="en-US" sz="2000" dirty="0"/>
              <a:t> </a:t>
            </a:r>
          </a:p>
          <a:p>
            <a:pPr indent="-228600">
              <a:buFont typeface="Arial" panose="020B0604020202020204" pitchFamily="34" charset="0"/>
              <a:buChar char="•"/>
            </a:pPr>
            <a:r>
              <a:rPr lang="en-US" sz="2000" dirty="0"/>
              <a:t>Phone: 814-863-8215</a:t>
            </a:r>
          </a:p>
          <a:p>
            <a:pPr indent="-228600">
              <a:buFont typeface="Arial" panose="020B0604020202020204" pitchFamily="34" charset="0"/>
              <a:buChar char="•"/>
            </a:pPr>
            <a:r>
              <a:rPr lang="en-US" sz="2000" dirty="0"/>
              <a:t>LinkedIn: </a:t>
            </a:r>
            <a:r>
              <a:rPr lang="en-US" sz="2000" dirty="0">
                <a:hlinkClick r:id="rId3"/>
              </a:rPr>
              <a:t>https://www.linkedin.com/in/sheldon-d-fields-phd-rn-crnp-fnp-bc-aacrn-fnap-faanp-faan-a5255476/</a:t>
            </a:r>
            <a:r>
              <a:rPr lang="en-US" sz="2000" dirty="0"/>
              <a:t> </a:t>
            </a:r>
          </a:p>
          <a:p>
            <a:pPr indent="-228600">
              <a:buFont typeface="Arial" panose="020B0604020202020204" pitchFamily="34" charset="0"/>
              <a:buChar char="•"/>
            </a:pPr>
            <a:r>
              <a:rPr lang="en-US" sz="2000" dirty="0"/>
              <a:t>Wikipedia: </a:t>
            </a:r>
            <a:r>
              <a:rPr lang="en-US" sz="2000" dirty="0">
                <a:hlinkClick r:id="rId4"/>
              </a:rPr>
              <a:t>https://en.wikipedia.org/wiki/Sheldon_D._Fields</a:t>
            </a:r>
            <a:r>
              <a:rPr lang="en-US" sz="2000" dirty="0"/>
              <a:t> </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8" name="Content Placeholder 7" descr="A person wearing a suit and tie&#10;&#10;Description automatically generated with medium confidence">
            <a:extLst>
              <a:ext uri="{FF2B5EF4-FFF2-40B4-BE49-F238E27FC236}">
                <a16:creationId xmlns="" xmlns:a16="http://schemas.microsoft.com/office/drawing/2014/main" id="{F217C575-9A70-4D67-BC17-5E531EB3E341}"/>
              </a:ext>
            </a:extLst>
          </p:cNvPr>
          <p:cNvPicPr>
            <a:picLocks noGrp="1" noChangeAspect="1"/>
          </p:cNvPicPr>
          <p:nvPr>
            <p:ph idx="1"/>
          </p:nvPr>
        </p:nvPicPr>
        <p:blipFill rotWithShape="1">
          <a:blip r:embed="rId5"/>
          <a:srcRect t="14752" r="-2" b="4900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3" name="Picture 2" descr="Graphical user interface, text&#10;&#10;Description automatically generated">
            <a:extLst>
              <a:ext uri="{FF2B5EF4-FFF2-40B4-BE49-F238E27FC236}">
                <a16:creationId xmlns="" xmlns:a16="http://schemas.microsoft.com/office/drawing/2014/main" id="{46B9252C-B4F1-4B85-A0DC-1FC955DDE8C8}"/>
              </a:ext>
            </a:extLst>
          </p:cNvPr>
          <p:cNvPicPr>
            <a:picLocks noChangeAspect="1"/>
          </p:cNvPicPr>
          <p:nvPr/>
        </p:nvPicPr>
        <p:blipFill rotWithShape="1">
          <a:blip r:embed="rId6"/>
          <a:srcRect t="28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51670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258" y="230909"/>
            <a:ext cx="6086762" cy="45719"/>
          </a:xfrm>
        </p:spPr>
        <p:txBody>
          <a:bodyPr>
            <a:normAutofit fontScale="90000"/>
          </a:bodyPr>
          <a:lstStyle/>
          <a:p>
            <a:pPr algn="ctr"/>
            <a:r>
              <a:rPr lang="en-US" sz="3600" b="1" dirty="0"/>
              <a:t/>
            </a:r>
            <a:br>
              <a:rPr lang="en-US" sz="3600" b="1" dirty="0"/>
            </a:br>
            <a:r>
              <a:rPr lang="en-US" sz="3600" b="1" dirty="0"/>
              <a:t> </a:t>
            </a:r>
            <a:br>
              <a:rPr lang="en-US" sz="3600" b="1" dirty="0"/>
            </a:br>
            <a:endParaRPr lang="en-US" sz="3600" b="1" dirty="0"/>
          </a:p>
        </p:txBody>
      </p:sp>
      <p:pic>
        <p:nvPicPr>
          <p:cNvPr id="3080" name="Picture 8" descr="Killer cops, racism and class rule – Workers Worl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1635" y="365126"/>
            <a:ext cx="5301673" cy="63674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1408" y="2352036"/>
            <a:ext cx="627646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Tw Cen MT" panose="020B0602020104020603"/>
                <a:ea typeface="+mn-ea"/>
                <a:cs typeface="+mn-cs"/>
              </a:rPr>
              <a:t>BLACK LIVES MATTER</a:t>
            </a:r>
          </a:p>
        </p:txBody>
      </p:sp>
      <p:sp>
        <p:nvSpPr>
          <p:cNvPr id="11" name="Rectangle 10"/>
          <p:cNvSpPr/>
          <p:nvPr/>
        </p:nvSpPr>
        <p:spPr>
          <a:xfrm>
            <a:off x="0" y="253768"/>
            <a:ext cx="608676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u="sng" dirty="0">
                <a:ln w="0"/>
                <a:solidFill>
                  <a:srgbClr val="FF0000"/>
                </a:solidFill>
                <a:effectLst>
                  <a:outerShdw blurRad="38100" dist="19050" dir="2700000" algn="tl" rotWithShape="0">
                    <a:srgbClr val="000000">
                      <a:alpha val="40000"/>
                    </a:srgbClr>
                  </a:outerShdw>
                </a:effectLst>
                <a:latin typeface="Tw Cen MT" panose="020B0602020104020603"/>
              </a:rPr>
              <a:t>Racism</a:t>
            </a:r>
            <a:r>
              <a:rPr lang="en-US" sz="3600" b="1" dirty="0">
                <a:ln w="0"/>
                <a:solidFill>
                  <a:srgbClr val="FF0000"/>
                </a:solidFill>
                <a:effectLst>
                  <a:outerShdw blurRad="38100" dist="19050" dir="2700000" algn="tl" rotWithShape="0">
                    <a:srgbClr val="000000">
                      <a:alpha val="40000"/>
                    </a:srgbClr>
                  </a:outerShdw>
                </a:effectLst>
                <a:latin typeface="Tw Cen MT" panose="020B0602020104020603"/>
              </a:rPr>
              <a:t> not </a:t>
            </a:r>
            <a:r>
              <a:rPr lang="en-US" sz="3600" b="1" u="sng" dirty="0">
                <a:ln w="0"/>
                <a:solidFill>
                  <a:srgbClr val="FF0000"/>
                </a:solidFill>
                <a:effectLst>
                  <a:outerShdw blurRad="38100" dist="19050" dir="2700000" algn="tl" rotWithShape="0">
                    <a:srgbClr val="000000">
                      <a:alpha val="40000"/>
                    </a:srgbClr>
                  </a:outerShdw>
                </a:effectLst>
                <a:latin typeface="Tw Cen MT" panose="020B0602020104020603"/>
              </a:rPr>
              <a:t>Race</a:t>
            </a:r>
            <a:r>
              <a:rPr lang="en-US" sz="3600" b="1" dirty="0">
                <a:ln w="0"/>
                <a:solidFill>
                  <a:srgbClr val="FF0000"/>
                </a:solidFill>
                <a:effectLst>
                  <a:outerShdw blurRad="38100" dist="19050" dir="2700000" algn="tl" rotWithShape="0">
                    <a:srgbClr val="000000">
                      <a:alpha val="40000"/>
                    </a:srgbClr>
                  </a:outerShdw>
                </a:effectLst>
                <a:latin typeface="Tw Cen MT" panose="020B0602020104020603"/>
              </a:rPr>
              <a:t> in America drives Inequality </a:t>
            </a:r>
            <a:endParaRPr kumimoji="0" lang="en-US" sz="36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w Cen MT" panose="020B0602020104020603"/>
              <a:ea typeface="+mn-ea"/>
              <a:cs typeface="+mn-cs"/>
            </a:endParaRPr>
          </a:p>
        </p:txBody>
      </p:sp>
      <p:pic>
        <p:nvPicPr>
          <p:cNvPr id="3" name="Content Placeholder 2"/>
          <p:cNvPicPr>
            <a:picLocks noGrp="1" noChangeAspect="1"/>
          </p:cNvPicPr>
          <p:nvPr>
            <p:ph sz="half" idx="1"/>
          </p:nvPr>
        </p:nvPicPr>
        <p:blipFill>
          <a:blip r:embed="rId3"/>
          <a:stretch>
            <a:fillRect/>
          </a:stretch>
        </p:blipFill>
        <p:spPr>
          <a:xfrm>
            <a:off x="166258" y="3468284"/>
            <a:ext cx="6181611" cy="2914650"/>
          </a:xfrm>
          <a:prstGeom prst="rect">
            <a:avLst/>
          </a:prstGeom>
        </p:spPr>
      </p:pic>
    </p:spTree>
    <p:extLst>
      <p:ext uri="{BB962C8B-B14F-4D97-AF65-F5344CB8AC3E}">
        <p14:creationId xmlns:p14="http://schemas.microsoft.com/office/powerpoint/2010/main" val="335275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acial Justice Online and Printable Materials | National Nurses United">
            <a:extLst>
              <a:ext uri="{FF2B5EF4-FFF2-40B4-BE49-F238E27FC236}">
                <a16:creationId xmlns="" xmlns:a16="http://schemas.microsoft.com/office/drawing/2014/main" id="{927E2975-1F30-4414-B918-B2631E4578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75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 xmlns:a16="http://schemas.microsoft.com/office/drawing/2014/main" id="{AB6EB06F-96E8-4EF5-89BE-CF2663F1EF8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i="1" dirty="0">
                <a:solidFill>
                  <a:srgbClr val="FFFFFF"/>
                </a:solidFill>
              </a:rPr>
              <a:t>So, What does this have to do with the  nursing profession and nursing education? </a:t>
            </a:r>
            <a:r>
              <a:rPr lang="en-US" sz="5200" dirty="0">
                <a:solidFill>
                  <a:srgbClr val="FFFFFF"/>
                </a:solidFill>
              </a:rPr>
              <a:t/>
            </a:r>
            <a:br>
              <a:rPr lang="en-US" sz="5200" dirty="0">
                <a:solidFill>
                  <a:srgbClr val="FFFFFF"/>
                </a:solidFill>
              </a:rPr>
            </a:br>
            <a:endParaRPr lang="en-US" sz="5200" dirty="0">
              <a:solidFill>
                <a:srgbClr val="FFFFFF"/>
              </a:solidFill>
            </a:endParaRPr>
          </a:p>
        </p:txBody>
      </p:sp>
    </p:spTree>
    <p:extLst>
      <p:ext uri="{BB962C8B-B14F-4D97-AF65-F5344CB8AC3E}">
        <p14:creationId xmlns:p14="http://schemas.microsoft.com/office/powerpoint/2010/main" val="4269468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30D46F3-7E40-4FAA-9A29-CB1DE1AD0331}"/>
              </a:ext>
            </a:extLst>
          </p:cNvPr>
          <p:cNvSpPr>
            <a:spLocks noGrp="1"/>
          </p:cNvSpPr>
          <p:nvPr>
            <p:ph type="title"/>
          </p:nvPr>
        </p:nvSpPr>
        <p:spPr>
          <a:xfrm>
            <a:off x="838200" y="365125"/>
            <a:ext cx="10515600" cy="908871"/>
          </a:xfrm>
        </p:spPr>
        <p:txBody>
          <a:bodyPr/>
          <a:lstStyle/>
          <a:p>
            <a:pPr algn="ctr"/>
            <a:r>
              <a:rPr lang="en-US" b="1" dirty="0"/>
              <a:t>Nursing Education Programs in the U.S. </a:t>
            </a:r>
          </a:p>
        </p:txBody>
      </p:sp>
      <p:sp>
        <p:nvSpPr>
          <p:cNvPr id="6" name="Content Placeholder 5">
            <a:extLst>
              <a:ext uri="{FF2B5EF4-FFF2-40B4-BE49-F238E27FC236}">
                <a16:creationId xmlns="" xmlns:a16="http://schemas.microsoft.com/office/drawing/2014/main" id="{E6724212-DA0D-49EC-AF3F-611AFAD7AFD1}"/>
              </a:ext>
            </a:extLst>
          </p:cNvPr>
          <p:cNvSpPr>
            <a:spLocks noGrp="1"/>
          </p:cNvSpPr>
          <p:nvPr>
            <p:ph idx="1"/>
          </p:nvPr>
        </p:nvSpPr>
        <p:spPr>
          <a:xfrm>
            <a:off x="523981" y="1397285"/>
            <a:ext cx="11188557" cy="4635738"/>
          </a:xfrm>
        </p:spPr>
        <p:txBody>
          <a:bodyPr>
            <a:normAutofit/>
          </a:bodyPr>
          <a:lstStyle/>
          <a:p>
            <a:r>
              <a:rPr lang="en-US" b="1" dirty="0">
                <a:solidFill>
                  <a:srgbClr val="FFFF00"/>
                </a:solidFill>
              </a:rPr>
              <a:t>996</a:t>
            </a:r>
            <a:r>
              <a:rPr lang="en-US" dirty="0"/>
              <a:t> Nursing baccalaureate programs in the United States</a:t>
            </a:r>
          </a:p>
          <a:p>
            <a:pPr lvl="1"/>
            <a:r>
              <a:rPr lang="en-US" b="1" dirty="0">
                <a:solidFill>
                  <a:srgbClr val="FFFF00"/>
                </a:solidFill>
              </a:rPr>
              <a:t>282</a:t>
            </a:r>
            <a:r>
              <a:rPr lang="en-US" dirty="0"/>
              <a:t> accelerated baccalaureate programs and </a:t>
            </a:r>
            <a:r>
              <a:rPr lang="en-US" b="1" dirty="0">
                <a:solidFill>
                  <a:srgbClr val="FFFF00"/>
                </a:solidFill>
              </a:rPr>
              <a:t>64</a:t>
            </a:r>
            <a:r>
              <a:rPr lang="en-US" dirty="0"/>
              <a:t> accelerated or entry-level master’s programs</a:t>
            </a:r>
          </a:p>
          <a:p>
            <a:r>
              <a:rPr lang="en-US" dirty="0"/>
              <a:t>Over </a:t>
            </a:r>
            <a:r>
              <a:rPr lang="en-US" b="1" dirty="0">
                <a:solidFill>
                  <a:srgbClr val="FFFF00"/>
                </a:solidFill>
              </a:rPr>
              <a:t>1,000 ADN </a:t>
            </a:r>
            <a:r>
              <a:rPr lang="en-US" dirty="0"/>
              <a:t>Nursing programs </a:t>
            </a:r>
          </a:p>
          <a:p>
            <a:r>
              <a:rPr lang="en-US" dirty="0"/>
              <a:t>Over </a:t>
            </a:r>
            <a:r>
              <a:rPr lang="en-US" b="1" dirty="0">
                <a:solidFill>
                  <a:srgbClr val="FFFF00"/>
                </a:solidFill>
              </a:rPr>
              <a:t>60 Diploma </a:t>
            </a:r>
            <a:r>
              <a:rPr lang="en-US" dirty="0"/>
              <a:t>Nursing programs </a:t>
            </a:r>
          </a:p>
          <a:p>
            <a:r>
              <a:rPr lang="en-US" dirty="0"/>
              <a:t>More than 500 nursing schools offer a menu of more than 2,000 graduate programs</a:t>
            </a:r>
          </a:p>
          <a:p>
            <a:pPr lvl="1"/>
            <a:r>
              <a:rPr lang="en-US" b="1" dirty="0">
                <a:solidFill>
                  <a:srgbClr val="FFFF00"/>
                </a:solidFill>
              </a:rPr>
              <a:t>357</a:t>
            </a:r>
            <a:r>
              <a:rPr lang="en-US" dirty="0"/>
              <a:t> DNP programs</a:t>
            </a:r>
          </a:p>
          <a:p>
            <a:pPr lvl="2"/>
            <a:r>
              <a:rPr lang="en-US" dirty="0"/>
              <a:t>106 new DNP programs are in the planning stages</a:t>
            </a:r>
          </a:p>
          <a:p>
            <a:pPr lvl="1"/>
            <a:r>
              <a:rPr lang="en-US" b="1" dirty="0">
                <a:solidFill>
                  <a:srgbClr val="FFFF00"/>
                </a:solidFill>
              </a:rPr>
              <a:t>80</a:t>
            </a:r>
            <a:r>
              <a:rPr lang="en-US" dirty="0"/>
              <a:t> Nursing PhD Programs </a:t>
            </a:r>
          </a:p>
        </p:txBody>
      </p:sp>
    </p:spTree>
    <p:extLst>
      <p:ext uri="{BB962C8B-B14F-4D97-AF65-F5344CB8AC3E}">
        <p14:creationId xmlns:p14="http://schemas.microsoft.com/office/powerpoint/2010/main" val="2127645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43632A-BF0B-4C91-8A6D-94486C9570DB}"/>
              </a:ext>
            </a:extLst>
          </p:cNvPr>
          <p:cNvSpPr>
            <a:spLocks noGrp="1"/>
          </p:cNvSpPr>
          <p:nvPr>
            <p:ph type="title"/>
          </p:nvPr>
        </p:nvSpPr>
        <p:spPr/>
        <p:txBody>
          <a:bodyPr/>
          <a:lstStyle/>
          <a:p>
            <a:pPr algn="ctr"/>
            <a:r>
              <a:rPr lang="en-US" b="1" dirty="0"/>
              <a:t>Nursing Programs turn away Thousands of Students each year </a:t>
            </a:r>
          </a:p>
        </p:txBody>
      </p:sp>
      <p:sp>
        <p:nvSpPr>
          <p:cNvPr id="3" name="Content Placeholder 2">
            <a:extLst>
              <a:ext uri="{FF2B5EF4-FFF2-40B4-BE49-F238E27FC236}">
                <a16:creationId xmlns="" xmlns:a16="http://schemas.microsoft.com/office/drawing/2014/main" id="{CFA7649A-A980-4B4C-B04F-895126B4AC72}"/>
              </a:ext>
            </a:extLst>
          </p:cNvPr>
          <p:cNvSpPr>
            <a:spLocks noGrp="1"/>
          </p:cNvSpPr>
          <p:nvPr>
            <p:ph idx="1"/>
          </p:nvPr>
        </p:nvSpPr>
        <p:spPr/>
        <p:txBody>
          <a:bodyPr/>
          <a:lstStyle/>
          <a:p>
            <a:r>
              <a:rPr lang="en-US" dirty="0"/>
              <a:t>According to AACN in 2020: </a:t>
            </a:r>
            <a:r>
              <a:rPr lang="en-US" b="1" dirty="0">
                <a:solidFill>
                  <a:srgbClr val="FFFF00"/>
                </a:solidFill>
              </a:rPr>
              <a:t>80,521</a:t>
            </a:r>
            <a:r>
              <a:rPr lang="en-US" dirty="0"/>
              <a:t> qualified applications were not accepted at schools of nursing</a:t>
            </a:r>
          </a:p>
          <a:p>
            <a:pPr lvl="1"/>
            <a:r>
              <a:rPr lang="en-US" dirty="0"/>
              <a:t>Shortage of clinical sites, faculty, and resource constraints</a:t>
            </a:r>
          </a:p>
          <a:p>
            <a:pPr lvl="1"/>
            <a:endParaRPr lang="en-US" dirty="0"/>
          </a:p>
          <a:p>
            <a:r>
              <a:rPr lang="en-US" dirty="0">
                <a:solidFill>
                  <a:srgbClr val="FFFF00"/>
                </a:solidFill>
              </a:rPr>
              <a:t>66,274</a:t>
            </a:r>
            <a:r>
              <a:rPr lang="en-US" dirty="0"/>
              <a:t> from entry-level baccalaureate programs </a:t>
            </a:r>
          </a:p>
          <a:p>
            <a:r>
              <a:rPr lang="en-US" dirty="0">
                <a:solidFill>
                  <a:srgbClr val="FFFF00"/>
                </a:solidFill>
              </a:rPr>
              <a:t>1,376 </a:t>
            </a:r>
            <a:r>
              <a:rPr lang="en-US" dirty="0"/>
              <a:t>from RN-to-baccalaureate programs </a:t>
            </a:r>
          </a:p>
          <a:p>
            <a:r>
              <a:rPr lang="en-US" dirty="0">
                <a:solidFill>
                  <a:srgbClr val="FFFF00"/>
                </a:solidFill>
              </a:rPr>
              <a:t>8,987</a:t>
            </a:r>
            <a:r>
              <a:rPr lang="en-US" dirty="0"/>
              <a:t> from master’s programs </a:t>
            </a:r>
          </a:p>
          <a:p>
            <a:r>
              <a:rPr lang="en-US" dirty="0">
                <a:solidFill>
                  <a:srgbClr val="FFFF00"/>
                </a:solidFill>
              </a:rPr>
              <a:t>3,884</a:t>
            </a:r>
            <a:r>
              <a:rPr lang="en-US" dirty="0"/>
              <a:t> from doctoral programs</a:t>
            </a:r>
          </a:p>
        </p:txBody>
      </p:sp>
    </p:spTree>
    <p:extLst>
      <p:ext uri="{BB962C8B-B14F-4D97-AF65-F5344CB8AC3E}">
        <p14:creationId xmlns:p14="http://schemas.microsoft.com/office/powerpoint/2010/main" val="405937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68AB1A-3E7D-4BAC-A656-B7EF73C56235}"/>
              </a:ext>
            </a:extLst>
          </p:cNvPr>
          <p:cNvSpPr>
            <a:spLocks noGrp="1"/>
          </p:cNvSpPr>
          <p:nvPr>
            <p:ph type="title"/>
          </p:nvPr>
        </p:nvSpPr>
        <p:spPr>
          <a:xfrm>
            <a:off x="589560" y="513853"/>
            <a:ext cx="4560584" cy="1470395"/>
          </a:xfrm>
        </p:spPr>
        <p:txBody>
          <a:bodyPr anchor="ctr">
            <a:normAutofit/>
          </a:bodyPr>
          <a:lstStyle/>
          <a:p>
            <a:r>
              <a:rPr lang="en-US" sz="3200" b="1" dirty="0">
                <a:latin typeface="+mn-lt"/>
              </a:rPr>
              <a:t>The Nursing Profession Is  </a:t>
            </a:r>
          </a:p>
        </p:txBody>
      </p:sp>
      <p:sp>
        <p:nvSpPr>
          <p:cNvPr id="3" name="Content Placeholder 2">
            <a:extLst>
              <a:ext uri="{FF2B5EF4-FFF2-40B4-BE49-F238E27FC236}">
                <a16:creationId xmlns="" xmlns:a16="http://schemas.microsoft.com/office/drawing/2014/main" id="{A6373BFF-AA05-46D6-B7F0-32754CCC663B}"/>
              </a:ext>
            </a:extLst>
          </p:cNvPr>
          <p:cNvSpPr>
            <a:spLocks noGrp="1"/>
          </p:cNvSpPr>
          <p:nvPr>
            <p:ph idx="1"/>
          </p:nvPr>
        </p:nvSpPr>
        <p:spPr>
          <a:xfrm>
            <a:off x="590719" y="1685925"/>
            <a:ext cx="4559425" cy="4624165"/>
          </a:xfrm>
        </p:spPr>
        <p:txBody>
          <a:bodyPr anchor="ctr">
            <a:normAutofit/>
          </a:bodyPr>
          <a:lstStyle/>
          <a:p>
            <a:r>
              <a:rPr lang="en-US" sz="3200" dirty="0"/>
              <a:t>The largest segment of the healthcare workforce </a:t>
            </a:r>
          </a:p>
          <a:p>
            <a:pPr lvl="1"/>
            <a:r>
              <a:rPr lang="en-US" sz="3200" dirty="0"/>
              <a:t>4 Million+ RN’s </a:t>
            </a:r>
          </a:p>
          <a:p>
            <a:pPr lvl="1"/>
            <a:endParaRPr lang="en-US" sz="3200" dirty="0"/>
          </a:p>
          <a:p>
            <a:r>
              <a:rPr lang="en-US" sz="3200" dirty="0"/>
              <a:t>The most trusted profession </a:t>
            </a:r>
          </a:p>
        </p:txBody>
      </p:sp>
      <p:pic>
        <p:nvPicPr>
          <p:cNvPr id="3074" name="Picture 2">
            <a:extLst>
              <a:ext uri="{FF2B5EF4-FFF2-40B4-BE49-F238E27FC236}">
                <a16:creationId xmlns="" xmlns:a16="http://schemas.microsoft.com/office/drawing/2014/main" id="{C79DBB15-789E-452A-A6B7-0EA5617256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063"/>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02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3CA3A9"/>
      </a:accent1>
      <a:accent2>
        <a:srgbClr val="304D64"/>
      </a:accent2>
      <a:accent3>
        <a:srgbClr val="A5A5A5"/>
      </a:accent3>
      <a:accent4>
        <a:srgbClr val="009CDE"/>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5170</TotalTime>
  <Words>2356</Words>
  <Application>Microsoft Office PowerPoint</Application>
  <PresentationFormat>Widescreen</PresentationFormat>
  <Paragraphs>244</Paragraphs>
  <Slides>44</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Arial</vt:lpstr>
      <vt:lpstr>Calibri</vt:lpstr>
      <vt:lpstr>Calibri Light</vt:lpstr>
      <vt:lpstr>Lora</vt:lpstr>
      <vt:lpstr>Raleway</vt:lpstr>
      <vt:lpstr>Segoe UI</vt:lpstr>
      <vt:lpstr>Times New Roman</vt:lpstr>
      <vt:lpstr>Tw Cen MT</vt:lpstr>
      <vt:lpstr>Wingdings</vt:lpstr>
      <vt:lpstr>Office Theme</vt:lpstr>
      <vt:lpstr>1_Office Theme</vt:lpstr>
      <vt:lpstr>   Addressing and Dismantling Structural Racism in Nursing Education   </vt:lpstr>
      <vt:lpstr> Educational Learning objectives </vt:lpstr>
      <vt:lpstr>“Of all the forms of inequality, injustice in health care is the most shocking and inhumane.”</vt:lpstr>
      <vt:lpstr>PowerPoint Presentation</vt:lpstr>
      <vt:lpstr>   </vt:lpstr>
      <vt:lpstr>So, What does this have to do with the  nursing profession and nursing education?  </vt:lpstr>
      <vt:lpstr>Nursing Education Programs in the U.S. </vt:lpstr>
      <vt:lpstr>Nursing Programs turn away Thousands of Students each year </vt:lpstr>
      <vt:lpstr>The Nursing Profession Is  </vt:lpstr>
      <vt:lpstr>Data From 2013-2017 Found That Nursing in the United States Does Not Reflect the Country’s Racial and Gender Diversity1</vt:lpstr>
      <vt:lpstr>U.S Racial Population vs.  Nursing Racial Distribution </vt:lpstr>
      <vt:lpstr>What do we mean when we say?</vt:lpstr>
      <vt:lpstr>Racism Defined and its forms </vt:lpstr>
      <vt:lpstr>Finding Common Meaning  </vt:lpstr>
      <vt:lpstr>Dr. Ibram X. Kendi: How to be an Antiracist</vt:lpstr>
      <vt:lpstr>Forms of Racism</vt:lpstr>
      <vt:lpstr>Exemplar: Doctoral Education</vt:lpstr>
      <vt:lpstr>The Need for Diverse Nurses with Doctorates</vt:lpstr>
      <vt:lpstr>PowerPoint Presentation</vt:lpstr>
      <vt:lpstr>Nursing PhD vs. DNP Graduates </vt:lpstr>
      <vt:lpstr>Why is Dismantling Racism in Nursing Education so Important? </vt:lpstr>
      <vt:lpstr>IOM: Unequal Treatment: Confronting Racial and Ethnic Disparities in Health Care</vt:lpstr>
      <vt:lpstr>PowerPoint Presentation</vt:lpstr>
      <vt:lpstr>PowerPoint Presentation</vt:lpstr>
      <vt:lpstr>Health Equity    Dr. Camara Jones (2014)</vt:lpstr>
      <vt:lpstr>Moving Toward Health Equity </vt:lpstr>
      <vt:lpstr>ANA Nursing Code  of Ethics </vt:lpstr>
      <vt:lpstr>The Future of Nursing 2020-2030: Charting a Path to Achieve Health Equity</vt:lpstr>
      <vt:lpstr>The Future of Nursing 2020-2030: Charting a Path to Achieve Health Equity</vt:lpstr>
      <vt:lpstr>What can nursing do to Dismantle Racism  </vt:lpstr>
      <vt:lpstr>Top TEN Ways to be Antiracist in Nursing </vt:lpstr>
      <vt:lpstr>To be Antiracist in Nursing </vt:lpstr>
      <vt:lpstr>To be Antiracist in Nursing </vt:lpstr>
      <vt:lpstr>To be Antiracist in Nursing </vt:lpstr>
      <vt:lpstr>To be Antiracist in Nursing </vt:lpstr>
      <vt:lpstr>To be Antiracist in Nursing </vt:lpstr>
      <vt:lpstr>Teaching a more Inclusive Nursing History</vt:lpstr>
      <vt:lpstr>Promote an Inclusive Nursing History </vt:lpstr>
      <vt:lpstr>Modern Inclusive Nursing History Exemplar  </vt:lpstr>
      <vt:lpstr> </vt:lpstr>
      <vt:lpstr>Conclusions </vt:lpstr>
      <vt:lpstr>Internet Resources </vt:lpstr>
      <vt:lpstr>Institutional Racism via Michael Jackson </vt:lpstr>
      <vt:lpstr>Contact Information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 101 all you need to know</dc:title>
  <dc:creator>Sheldon Fields</dc:creator>
  <cp:lastModifiedBy>Campbell Lloyd, Kaysie</cp:lastModifiedBy>
  <cp:revision>387</cp:revision>
  <cp:lastPrinted>2017-06-30T01:18:34Z</cp:lastPrinted>
  <dcterms:created xsi:type="dcterms:W3CDTF">2017-06-28T12:38:24Z</dcterms:created>
  <dcterms:modified xsi:type="dcterms:W3CDTF">2021-12-03T02:04:09Z</dcterms:modified>
</cp:coreProperties>
</file>